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9" r:id="rId1"/>
  </p:sldMasterIdLst>
  <p:notesMasterIdLst>
    <p:notesMasterId r:id="rId24"/>
  </p:notesMasterIdLst>
  <p:handoutMasterIdLst>
    <p:handoutMasterId r:id="rId25"/>
  </p:handoutMasterIdLst>
  <p:sldIdLst>
    <p:sldId id="384" r:id="rId2"/>
    <p:sldId id="390" r:id="rId3"/>
    <p:sldId id="389" r:id="rId4"/>
    <p:sldId id="388" r:id="rId5"/>
    <p:sldId id="386" r:id="rId6"/>
    <p:sldId id="385" r:id="rId7"/>
    <p:sldId id="394" r:id="rId8"/>
    <p:sldId id="393" r:id="rId9"/>
    <p:sldId id="381" r:id="rId10"/>
    <p:sldId id="392" r:id="rId11"/>
    <p:sldId id="396" r:id="rId12"/>
    <p:sldId id="395" r:id="rId13"/>
    <p:sldId id="391" r:id="rId14"/>
    <p:sldId id="398" r:id="rId15"/>
    <p:sldId id="397" r:id="rId16"/>
    <p:sldId id="400" r:id="rId17"/>
    <p:sldId id="399" r:id="rId18"/>
    <p:sldId id="403" r:id="rId19"/>
    <p:sldId id="402" r:id="rId20"/>
    <p:sldId id="401" r:id="rId21"/>
    <p:sldId id="404" r:id="rId22"/>
    <p:sldId id="377" r:id="rId23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2BE"/>
    <a:srgbClr val="CCECFF"/>
    <a:srgbClr val="CCFFFF"/>
    <a:srgbClr val="89E6F3"/>
    <a:srgbClr val="ADDB7B"/>
    <a:srgbClr val="CCFF66"/>
    <a:srgbClr val="B3FFCC"/>
    <a:srgbClr val="66FFCC"/>
    <a:srgbClr val="99CCFF"/>
    <a:srgbClr val="6CA5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3" autoAdjust="0"/>
    <p:restoredTop sz="94660" autoAdjust="0"/>
  </p:normalViewPr>
  <p:slideViewPr>
    <p:cSldViewPr snapToObjects="1">
      <p:cViewPr varScale="1">
        <p:scale>
          <a:sx n="69" d="100"/>
          <a:sy n="69" d="100"/>
        </p:scale>
        <p:origin x="-960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46" d="100"/>
          <a:sy n="46" d="100"/>
        </p:scale>
        <p:origin x="-2434" y="-101"/>
      </p:cViewPr>
      <p:guideLst>
        <p:guide orient="horz" pos="3127"/>
        <p:guide pos="2141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R\&#1089;sp\eao\&#1040;&#1085;&#1076;&#1088;&#1077;&#1077;&#1074;\&#1057;&#1077;&#1084;&#1080;&#1085;&#1072;&#1088;%20&#1045;&#1042;&#1056;&#1054;&#1056;&#1040;&#1048;\&#1058;&#1045;&#1047;&#1048;&#1057;&#1067;\&#1052;&#1072;&#1090;&#1077;&#1088;&#1080;&#1072;&#1083;&#1099;%20&#1082;%20&#1076;&#1086;&#1082;&#1083;&#1072;&#1076;&#1091;\27.09.2011%20&#1055;&#1088;&#1077;&#1079;&#1077;&#1085;&#1090;&#1072;&#1094;&#1080;&#1103;%20&#1080;%20&#1076;&#1086;&#1082;&#1083;&#1072;&#1076;\&#1089;&#1083;&#1072;&#1076;%2011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Documents%20and%20Settings\eao5782\&#1056;&#1072;&#1073;&#1086;&#1095;&#1080;&#1081;%20&#1089;&#1090;&#1086;&#1083;\&#1076;&#1080;&#1072;&#1075;&#1088;&#1072;&#1084;&#1084;&#1072;%20&#1074;%20&#1087;&#1088;&#1077;&#1079;&#1077;&#1085;&#1090;&#1072;&#1094;&#1080;&#110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2328072219672089E-2"/>
          <c:y val="4.5274476513865305E-2"/>
          <c:w val="0.93122947636029796"/>
          <c:h val="0.60804557749466381"/>
        </c:manualLayout>
      </c:layout>
      <c:barChart>
        <c:barDir val="col"/>
        <c:grouping val="clustered"/>
        <c:varyColors val="0"/>
        <c:ser>
          <c:idx val="0"/>
          <c:order val="0"/>
          <c:spPr>
            <a:effectLst>
              <a:glow rad="63500">
                <a:schemeClr val="tx1"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1"/>
              <c:layout>
                <c:manualLayout>
                  <c:x val="0"/>
                  <c:y val="-2.54668930390492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при получении и возмещении бюджетных средств</c:v>
                </c:pt>
                <c:pt idx="1">
                  <c:v>при работе с муниципальной собственностью, приведшие к недопоступлениям средств в бюджеты</c:v>
                </c:pt>
                <c:pt idx="2">
                  <c:v>нецелевое использование средств</c:v>
                </c:pt>
                <c:pt idx="3">
                  <c:v>избыточные расходы бюджетов</c:v>
                </c:pt>
                <c:pt idx="4">
                  <c:v>нарушения в организации бюджетного процесса, закупок, неэффективное использование бюджетных средств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100.9</c:v>
                </c:pt>
                <c:pt idx="1">
                  <c:v>1427.1</c:v>
                </c:pt>
                <c:pt idx="2">
                  <c:v>17.5</c:v>
                </c:pt>
                <c:pt idx="3" formatCode="0.0">
                  <c:v>93</c:v>
                </c:pt>
                <c:pt idx="4">
                  <c:v>2389.6999999999998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024832"/>
        <c:axId val="28026368"/>
      </c:barChart>
      <c:catAx>
        <c:axId val="2802483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aseline="0">
                <a:latin typeface="Times New Roman" pitchFamily="18" charset="0"/>
              </a:defRPr>
            </a:pPr>
            <a:endParaRPr lang="ru-RU"/>
          </a:p>
        </c:txPr>
        <c:crossAx val="28026368"/>
        <c:crosses val="autoZero"/>
        <c:auto val="1"/>
        <c:lblAlgn val="ctr"/>
        <c:lblOffset val="100"/>
        <c:noMultiLvlLbl val="0"/>
      </c:catAx>
      <c:valAx>
        <c:axId val="28026368"/>
        <c:scaling>
          <c:orientation val="minMax"/>
          <c:max val="2500"/>
        </c:scaling>
        <c:delete val="0"/>
        <c:axPos val="l"/>
        <c:majorGridlines>
          <c:spPr>
            <a:ln w="6350"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28024832"/>
        <c:crosses val="autoZero"/>
        <c:crossBetween val="between"/>
        <c:majorUnit val="250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20"/>
      <c:rotY val="134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740721682835832E-2"/>
          <c:y val="2.8287733203723783E-2"/>
          <c:w val="0.83214708226047929"/>
          <c:h val="0.81196635136650841"/>
        </c:manualLayout>
      </c:layout>
      <c:pie3DChart>
        <c:varyColors val="1"/>
        <c:ser>
          <c:idx val="0"/>
          <c:order val="0"/>
          <c:spPr>
            <a:ln>
              <a:solidFill>
                <a:schemeClr val="accent1"/>
              </a:solidFill>
            </a:ln>
          </c:spPr>
          <c:explosion val="7"/>
          <c:dPt>
            <c:idx val="0"/>
            <c:bubble3D val="0"/>
            <c:spPr>
              <a:solidFill>
                <a:srgbClr val="00B0F0"/>
              </a:solidFill>
              <a:ln>
                <a:solidFill>
                  <a:schemeClr val="accent1"/>
                </a:solidFill>
              </a:ln>
            </c:spPr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bubble3D val="0"/>
            <c:spPr>
              <a:solidFill>
                <a:srgbClr val="FFC000"/>
              </a:solidFill>
              <a:ln>
                <a:solidFill>
                  <a:schemeClr val="accent1"/>
                </a:solidFill>
              </a:ln>
            </c:spPr>
          </c:dPt>
          <c:dPt>
            <c:idx val="4"/>
            <c:bubble3D val="0"/>
            <c:spPr>
              <a:solidFill>
                <a:srgbClr val="FFFF99"/>
              </a:solidFill>
              <a:ln>
                <a:solidFill>
                  <a:schemeClr val="accent1"/>
                </a:solidFill>
              </a:ln>
            </c:spPr>
          </c:dPt>
          <c:dPt>
            <c:idx val="5"/>
            <c:bubble3D val="0"/>
            <c:explosion val="42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</a:ln>
            </c:spPr>
          </c:dPt>
          <c:dPt>
            <c:idx val="6"/>
            <c:bubble3D val="0"/>
            <c:spPr>
              <a:solidFill>
                <a:srgbClr val="FF0000"/>
              </a:solidFill>
              <a:ln>
                <a:solidFill>
                  <a:schemeClr val="accent1"/>
                </a:solidFill>
              </a:ln>
            </c:spPr>
          </c:dPt>
          <c:dPt>
            <c:idx val="7"/>
            <c:bubble3D val="0"/>
            <c:explosion val="11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</c:spPr>
          </c:dPt>
          <c:dLbls>
            <c:dLbl>
              <c:idx val="0"/>
              <c:layout>
                <c:manualLayout>
                  <c:x val="-9.8870252666792575E-3"/>
                  <c:y val="3.163289760348587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3851916276064144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4694691798861707E-2"/>
                  <c:y val="3.458605664488017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0034427308514822"/>
                  <c:y val="4.887490922294849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"/>
                  <c:y val="-0.307005265068990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1578486844757333"/>
                  <c:y val="-5.209368191721149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5.0191671208758913E-2"/>
                  <c:y val="-8.06445170660856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5.3221689893158917E-2"/>
                  <c:y val="8.753013798111833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800" b="0" i="0" baseline="0">
                    <a:latin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Лист1!$A$3:$A$10</c:f>
              <c:strCache>
                <c:ptCount val="8"/>
                <c:pt idx="0">
                  <c:v>перечислено в консолидированный бюджет области</c:v>
                </c:pt>
                <c:pt idx="1">
                  <c:v>выполнены работы</c:v>
                </c:pt>
                <c:pt idx="2">
                  <c:v>сокращена кредиторская задолженнсть</c:v>
                </c:pt>
                <c:pt idx="3">
                  <c:v>уменьшены лимиты бюджетных обязательств</c:v>
                </c:pt>
                <c:pt idx="4">
                  <c:v>документы приведены в соответствие с требованиями НПА</c:v>
                </c:pt>
                <c:pt idx="5">
                  <c:v>направлены иски</c:v>
                </c:pt>
                <c:pt idx="6">
                  <c:v>заключены договоры, соглашения</c:v>
                </c:pt>
                <c:pt idx="7">
                  <c:v>начислены штрафы, пени  </c:v>
                </c:pt>
              </c:strCache>
            </c:strRef>
          </c:cat>
          <c:val>
            <c:numRef>
              <c:f>Лист1!$B$3:$B$10</c:f>
              <c:numCache>
                <c:formatCode>0.0</c:formatCode>
                <c:ptCount val="8"/>
                <c:pt idx="0">
                  <c:v>12.02095395643782</c:v>
                </c:pt>
                <c:pt idx="1">
                  <c:v>4.3286462641301364</c:v>
                </c:pt>
                <c:pt idx="2">
                  <c:v>3.5015164047422114</c:v>
                </c:pt>
                <c:pt idx="3">
                  <c:v>1.0476978218913715</c:v>
                </c:pt>
                <c:pt idx="4">
                  <c:v>24.979321753515286</c:v>
                </c:pt>
                <c:pt idx="5">
                  <c:v>47.532395919492735</c:v>
                </c:pt>
                <c:pt idx="6">
                  <c:v>4.2183622828784122</c:v>
                </c:pt>
                <c:pt idx="7">
                  <c:v>2.3711055969120487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spPr>
    <a:scene3d>
      <a:camera prst="orthographicFront"/>
      <a:lightRig rig="threePt" dir="t"/>
    </a:scene3d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B18A80-11FB-4429-AEE7-0967A4CEE498}" type="doc">
      <dgm:prSet loTypeId="urn:microsoft.com/office/officeart/2005/8/layout/process4" loCatId="list" qsTypeId="urn:microsoft.com/office/officeart/2009/2/quickstyle/3d8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E991C342-956F-4E7F-A42D-32E9247187C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Бюджетный кодекс РФ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2F4476-8DE5-417E-90B5-A35C8EB05E20}" type="parTrans" cxnId="{5813D55E-846A-4D3E-9AB4-4696FBFA9B3D}">
      <dgm:prSet/>
      <dgm:spPr/>
      <dgm:t>
        <a:bodyPr/>
        <a:lstStyle/>
        <a:p>
          <a:endParaRPr lang="ru-RU"/>
        </a:p>
      </dgm:t>
    </dgm:pt>
    <dgm:pt modelId="{B2030EA7-D066-47A6-A763-547FF9A1B7F6}" type="sibTrans" cxnId="{5813D55E-846A-4D3E-9AB4-4696FBFA9B3D}">
      <dgm:prSet/>
      <dgm:spPr/>
      <dgm:t>
        <a:bodyPr/>
        <a:lstStyle/>
        <a:p>
          <a:endParaRPr lang="ru-RU"/>
        </a:p>
      </dgm:t>
    </dgm:pt>
    <dgm:pt modelId="{8CD0B0AE-00EF-4A07-9252-A9C218B72E44}">
      <dgm:prSet phldrT="[Текст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 о региональных КСО № 6-ФЗ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65C686-7773-4BB8-913A-9B12EEB18C58}" type="parTrans" cxnId="{5A46E11D-19D4-454D-9233-0136342FA311}">
      <dgm:prSet/>
      <dgm:spPr/>
      <dgm:t>
        <a:bodyPr/>
        <a:lstStyle/>
        <a:p>
          <a:endParaRPr lang="ru-RU"/>
        </a:p>
      </dgm:t>
    </dgm:pt>
    <dgm:pt modelId="{D4606E18-5270-42F4-A056-00BCAF94F7CC}" type="sibTrans" cxnId="{5A46E11D-19D4-454D-9233-0136342FA311}">
      <dgm:prSet/>
      <dgm:spPr/>
      <dgm:t>
        <a:bodyPr/>
        <a:lstStyle/>
        <a:p>
          <a:endParaRPr lang="ru-RU"/>
        </a:p>
      </dgm:t>
    </dgm:pt>
    <dgm:pt modelId="{9F6875A4-47CF-4C9B-9E66-325DB0E996B8}">
      <dgm:prSet phldrT="[Текст]"/>
      <dgm:spPr>
        <a:solidFill>
          <a:srgbClr val="FFFF99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Законы субъектов РФ о КСО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A86AC6-318E-483D-B53B-12F1EBE9C0B5}" type="parTrans" cxnId="{04ADF48D-159F-42E7-9D2B-6DBB254EFD21}">
      <dgm:prSet/>
      <dgm:spPr/>
      <dgm:t>
        <a:bodyPr/>
        <a:lstStyle/>
        <a:p>
          <a:endParaRPr lang="ru-RU"/>
        </a:p>
      </dgm:t>
    </dgm:pt>
    <dgm:pt modelId="{82898DA8-3C01-405E-9440-C3E582119DB4}" type="sibTrans" cxnId="{04ADF48D-159F-42E7-9D2B-6DBB254EFD21}">
      <dgm:prSet/>
      <dgm:spPr/>
      <dgm:t>
        <a:bodyPr/>
        <a:lstStyle/>
        <a:p>
          <a:endParaRPr lang="ru-RU"/>
        </a:p>
      </dgm:t>
    </dgm:pt>
    <dgm:pt modelId="{DD268379-FB65-4F30-8987-049C26CA6C4A}">
      <dgm:prSet phldrT="[Текст]"/>
      <dgm:spPr>
        <a:solidFill>
          <a:schemeClr val="accent5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Муниципальные акты о КСО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A393B11-F561-47C8-8C70-6B99B3FDD2C3}" type="parTrans" cxnId="{ED775181-DA18-40F3-9E2E-8FA05D2C8753}">
      <dgm:prSet/>
      <dgm:spPr/>
      <dgm:t>
        <a:bodyPr/>
        <a:lstStyle/>
        <a:p>
          <a:endParaRPr lang="ru-RU"/>
        </a:p>
      </dgm:t>
    </dgm:pt>
    <dgm:pt modelId="{3D09282C-B3EA-41C1-95A7-F97C593D100C}" type="sibTrans" cxnId="{ED775181-DA18-40F3-9E2E-8FA05D2C8753}">
      <dgm:prSet/>
      <dgm:spPr/>
      <dgm:t>
        <a:bodyPr/>
        <a:lstStyle/>
        <a:p>
          <a:endParaRPr lang="ru-RU"/>
        </a:p>
      </dgm:t>
    </dgm:pt>
    <dgm:pt modelId="{87D5FA1B-3B84-45F2-BC65-859F91A957B0}" type="pres">
      <dgm:prSet presAssocID="{A7B18A80-11FB-4429-AEE7-0967A4CEE49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9A34FB-4B42-406D-A7D2-92D0B5D9D97B}" type="pres">
      <dgm:prSet presAssocID="{DD268379-FB65-4F30-8987-049C26CA6C4A}" presName="boxAndChildren" presStyleCnt="0"/>
      <dgm:spPr/>
      <dgm:t>
        <a:bodyPr/>
        <a:lstStyle/>
        <a:p>
          <a:endParaRPr lang="ru-RU"/>
        </a:p>
      </dgm:t>
    </dgm:pt>
    <dgm:pt modelId="{A8F579F5-0248-4F8C-A2C5-0D6430FF9BA1}" type="pres">
      <dgm:prSet presAssocID="{DD268379-FB65-4F30-8987-049C26CA6C4A}" presName="parentTextBox" presStyleLbl="node1" presStyleIdx="0" presStyleCnt="4"/>
      <dgm:spPr/>
      <dgm:t>
        <a:bodyPr/>
        <a:lstStyle/>
        <a:p>
          <a:endParaRPr lang="ru-RU"/>
        </a:p>
      </dgm:t>
    </dgm:pt>
    <dgm:pt modelId="{4803948D-50C9-488E-8D02-75EF32FB0EEE}" type="pres">
      <dgm:prSet presAssocID="{82898DA8-3C01-405E-9440-C3E582119DB4}" presName="sp" presStyleCnt="0"/>
      <dgm:spPr/>
      <dgm:t>
        <a:bodyPr/>
        <a:lstStyle/>
        <a:p>
          <a:endParaRPr lang="ru-RU"/>
        </a:p>
      </dgm:t>
    </dgm:pt>
    <dgm:pt modelId="{178DAE84-3D13-4330-BBE2-91F408F2C23C}" type="pres">
      <dgm:prSet presAssocID="{9F6875A4-47CF-4C9B-9E66-325DB0E996B8}" presName="arrowAndChildren" presStyleCnt="0"/>
      <dgm:spPr/>
      <dgm:t>
        <a:bodyPr/>
        <a:lstStyle/>
        <a:p>
          <a:endParaRPr lang="ru-RU"/>
        </a:p>
      </dgm:t>
    </dgm:pt>
    <dgm:pt modelId="{C6708EB2-4337-4B15-B31A-F97023C0E067}" type="pres">
      <dgm:prSet presAssocID="{9F6875A4-47CF-4C9B-9E66-325DB0E996B8}" presName="parentTextArrow" presStyleLbl="node1" presStyleIdx="1" presStyleCnt="4"/>
      <dgm:spPr/>
      <dgm:t>
        <a:bodyPr/>
        <a:lstStyle/>
        <a:p>
          <a:endParaRPr lang="ru-RU"/>
        </a:p>
      </dgm:t>
    </dgm:pt>
    <dgm:pt modelId="{BF2975A9-4A34-4DC7-BBE8-67F7A59B0806}" type="pres">
      <dgm:prSet presAssocID="{D4606E18-5270-42F4-A056-00BCAF94F7CC}" presName="sp" presStyleCnt="0"/>
      <dgm:spPr/>
      <dgm:t>
        <a:bodyPr/>
        <a:lstStyle/>
        <a:p>
          <a:endParaRPr lang="ru-RU"/>
        </a:p>
      </dgm:t>
    </dgm:pt>
    <dgm:pt modelId="{D5341A6A-0891-4D65-838F-EB2EB81DA1D0}" type="pres">
      <dgm:prSet presAssocID="{8CD0B0AE-00EF-4A07-9252-A9C218B72E44}" presName="arrowAndChildren" presStyleCnt="0"/>
      <dgm:spPr/>
      <dgm:t>
        <a:bodyPr/>
        <a:lstStyle/>
        <a:p>
          <a:endParaRPr lang="ru-RU"/>
        </a:p>
      </dgm:t>
    </dgm:pt>
    <dgm:pt modelId="{D2B0158A-4E2C-491A-8871-A293B0D7BBE6}" type="pres">
      <dgm:prSet presAssocID="{8CD0B0AE-00EF-4A07-9252-A9C218B72E44}" presName="parentTextArrow" presStyleLbl="node1" presStyleIdx="2" presStyleCnt="4"/>
      <dgm:spPr/>
      <dgm:t>
        <a:bodyPr/>
        <a:lstStyle/>
        <a:p>
          <a:endParaRPr lang="ru-RU"/>
        </a:p>
      </dgm:t>
    </dgm:pt>
    <dgm:pt modelId="{67CEC40B-5E4C-440E-A96A-3D9CFE0DDBDB}" type="pres">
      <dgm:prSet presAssocID="{B2030EA7-D066-47A6-A763-547FF9A1B7F6}" presName="sp" presStyleCnt="0"/>
      <dgm:spPr/>
      <dgm:t>
        <a:bodyPr/>
        <a:lstStyle/>
        <a:p>
          <a:endParaRPr lang="ru-RU"/>
        </a:p>
      </dgm:t>
    </dgm:pt>
    <dgm:pt modelId="{88A09BAE-B723-4463-8807-83BEA17158C4}" type="pres">
      <dgm:prSet presAssocID="{E991C342-956F-4E7F-A42D-32E9247187C5}" presName="arrowAndChildren" presStyleCnt="0"/>
      <dgm:spPr/>
      <dgm:t>
        <a:bodyPr/>
        <a:lstStyle/>
        <a:p>
          <a:endParaRPr lang="ru-RU"/>
        </a:p>
      </dgm:t>
    </dgm:pt>
    <dgm:pt modelId="{FD133BEF-68C3-45FE-B3FA-D48ACB9FCA87}" type="pres">
      <dgm:prSet presAssocID="{E991C342-956F-4E7F-A42D-32E9247187C5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6A8BCB0B-8849-459F-ABA0-CC986B1B218D}" type="presOf" srcId="{A7B18A80-11FB-4429-AEE7-0967A4CEE498}" destId="{87D5FA1B-3B84-45F2-BC65-859F91A957B0}" srcOrd="0" destOrd="0" presId="urn:microsoft.com/office/officeart/2005/8/layout/process4"/>
    <dgm:cxn modelId="{EB0BBA6A-69FB-47C8-ADEF-5654E5F8C5E1}" type="presOf" srcId="{8CD0B0AE-00EF-4A07-9252-A9C218B72E44}" destId="{D2B0158A-4E2C-491A-8871-A293B0D7BBE6}" srcOrd="0" destOrd="0" presId="urn:microsoft.com/office/officeart/2005/8/layout/process4"/>
    <dgm:cxn modelId="{2CA476F0-48C3-498D-AEBC-6D0BA577BF15}" type="presOf" srcId="{9F6875A4-47CF-4C9B-9E66-325DB0E996B8}" destId="{C6708EB2-4337-4B15-B31A-F97023C0E067}" srcOrd="0" destOrd="0" presId="urn:microsoft.com/office/officeart/2005/8/layout/process4"/>
    <dgm:cxn modelId="{ED775181-DA18-40F3-9E2E-8FA05D2C8753}" srcId="{A7B18A80-11FB-4429-AEE7-0967A4CEE498}" destId="{DD268379-FB65-4F30-8987-049C26CA6C4A}" srcOrd="3" destOrd="0" parTransId="{DA393B11-F561-47C8-8C70-6B99B3FDD2C3}" sibTransId="{3D09282C-B3EA-41C1-95A7-F97C593D100C}"/>
    <dgm:cxn modelId="{04ADF48D-159F-42E7-9D2B-6DBB254EFD21}" srcId="{A7B18A80-11FB-4429-AEE7-0967A4CEE498}" destId="{9F6875A4-47CF-4C9B-9E66-325DB0E996B8}" srcOrd="2" destOrd="0" parTransId="{CEA86AC6-318E-483D-B53B-12F1EBE9C0B5}" sibTransId="{82898DA8-3C01-405E-9440-C3E582119DB4}"/>
    <dgm:cxn modelId="{2BFAA5A9-57EA-449D-81D3-E0C670BC6FD8}" type="presOf" srcId="{E991C342-956F-4E7F-A42D-32E9247187C5}" destId="{FD133BEF-68C3-45FE-B3FA-D48ACB9FCA87}" srcOrd="0" destOrd="0" presId="urn:microsoft.com/office/officeart/2005/8/layout/process4"/>
    <dgm:cxn modelId="{5813D55E-846A-4D3E-9AB4-4696FBFA9B3D}" srcId="{A7B18A80-11FB-4429-AEE7-0967A4CEE498}" destId="{E991C342-956F-4E7F-A42D-32E9247187C5}" srcOrd="0" destOrd="0" parTransId="{D02F4476-8DE5-417E-90B5-A35C8EB05E20}" sibTransId="{B2030EA7-D066-47A6-A763-547FF9A1B7F6}"/>
    <dgm:cxn modelId="{F95B1393-E5D0-4836-8031-B5C3BCF366E2}" type="presOf" srcId="{DD268379-FB65-4F30-8987-049C26CA6C4A}" destId="{A8F579F5-0248-4F8C-A2C5-0D6430FF9BA1}" srcOrd="0" destOrd="0" presId="urn:microsoft.com/office/officeart/2005/8/layout/process4"/>
    <dgm:cxn modelId="{5A46E11D-19D4-454D-9233-0136342FA311}" srcId="{A7B18A80-11FB-4429-AEE7-0967A4CEE498}" destId="{8CD0B0AE-00EF-4A07-9252-A9C218B72E44}" srcOrd="1" destOrd="0" parTransId="{EE65C686-7773-4BB8-913A-9B12EEB18C58}" sibTransId="{D4606E18-5270-42F4-A056-00BCAF94F7CC}"/>
    <dgm:cxn modelId="{7644AF1D-5D7B-4DF0-8F28-974DA76F9DEE}" type="presParOf" srcId="{87D5FA1B-3B84-45F2-BC65-859F91A957B0}" destId="{969A34FB-4B42-406D-A7D2-92D0B5D9D97B}" srcOrd="0" destOrd="0" presId="urn:microsoft.com/office/officeart/2005/8/layout/process4"/>
    <dgm:cxn modelId="{CB38CD01-19BB-44A5-9FB8-FD3C45C4FD49}" type="presParOf" srcId="{969A34FB-4B42-406D-A7D2-92D0B5D9D97B}" destId="{A8F579F5-0248-4F8C-A2C5-0D6430FF9BA1}" srcOrd="0" destOrd="0" presId="urn:microsoft.com/office/officeart/2005/8/layout/process4"/>
    <dgm:cxn modelId="{68599E3B-2B9C-4FBE-97FA-EE3EE13473E1}" type="presParOf" srcId="{87D5FA1B-3B84-45F2-BC65-859F91A957B0}" destId="{4803948D-50C9-488E-8D02-75EF32FB0EEE}" srcOrd="1" destOrd="0" presId="urn:microsoft.com/office/officeart/2005/8/layout/process4"/>
    <dgm:cxn modelId="{16813BB3-B232-4E4F-8C2E-CFD55DB5045F}" type="presParOf" srcId="{87D5FA1B-3B84-45F2-BC65-859F91A957B0}" destId="{178DAE84-3D13-4330-BBE2-91F408F2C23C}" srcOrd="2" destOrd="0" presId="urn:microsoft.com/office/officeart/2005/8/layout/process4"/>
    <dgm:cxn modelId="{06B6AC26-BA8B-40A0-AF9D-875BA50598BA}" type="presParOf" srcId="{178DAE84-3D13-4330-BBE2-91F408F2C23C}" destId="{C6708EB2-4337-4B15-B31A-F97023C0E067}" srcOrd="0" destOrd="0" presId="urn:microsoft.com/office/officeart/2005/8/layout/process4"/>
    <dgm:cxn modelId="{FA284E23-38AE-4E7B-B012-A69DE33C5A27}" type="presParOf" srcId="{87D5FA1B-3B84-45F2-BC65-859F91A957B0}" destId="{BF2975A9-4A34-4DC7-BBE8-67F7A59B0806}" srcOrd="3" destOrd="0" presId="urn:microsoft.com/office/officeart/2005/8/layout/process4"/>
    <dgm:cxn modelId="{67AFC6BA-D05B-44C3-BDCB-630857CA795A}" type="presParOf" srcId="{87D5FA1B-3B84-45F2-BC65-859F91A957B0}" destId="{D5341A6A-0891-4D65-838F-EB2EB81DA1D0}" srcOrd="4" destOrd="0" presId="urn:microsoft.com/office/officeart/2005/8/layout/process4"/>
    <dgm:cxn modelId="{2619A553-6197-4F45-A38D-C5C10E77BF39}" type="presParOf" srcId="{D5341A6A-0891-4D65-838F-EB2EB81DA1D0}" destId="{D2B0158A-4E2C-491A-8871-A293B0D7BBE6}" srcOrd="0" destOrd="0" presId="urn:microsoft.com/office/officeart/2005/8/layout/process4"/>
    <dgm:cxn modelId="{C8DF078E-B7A5-4D34-B13D-2127E77EFB40}" type="presParOf" srcId="{87D5FA1B-3B84-45F2-BC65-859F91A957B0}" destId="{67CEC40B-5E4C-440E-A96A-3D9CFE0DDBDB}" srcOrd="5" destOrd="0" presId="urn:microsoft.com/office/officeart/2005/8/layout/process4"/>
    <dgm:cxn modelId="{F0D7F174-23E9-474A-BD0C-79403DC8DB43}" type="presParOf" srcId="{87D5FA1B-3B84-45F2-BC65-859F91A957B0}" destId="{88A09BAE-B723-4463-8807-83BEA17158C4}" srcOrd="6" destOrd="0" presId="urn:microsoft.com/office/officeart/2005/8/layout/process4"/>
    <dgm:cxn modelId="{0B69928F-38F2-4706-982D-0795CCC71661}" type="presParOf" srcId="{88A09BAE-B723-4463-8807-83BEA17158C4}" destId="{FD133BEF-68C3-45FE-B3FA-D48ACB9FCA8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F9FB55-6D0F-4134-AC6C-54D7A62C6194}" type="doc">
      <dgm:prSet loTypeId="urn:microsoft.com/office/officeart/2005/8/layout/matrix1" loCatId="matrix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41A301E-751C-455E-9DA1-6707193BEFB8}">
      <dgm:prSet phldrT="[Текст]" custT="1"/>
      <dgm:spPr/>
      <dgm:t>
        <a:bodyPr/>
        <a:lstStyle/>
        <a:p>
          <a:endParaRPr lang="ru-RU" sz="20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effectLst/>
              <a:latin typeface="Times New Roman" pitchFamily="18" charset="0"/>
              <a:cs typeface="Times New Roman" pitchFamily="18" charset="0"/>
            </a:rPr>
            <a:t>Типовая часть программного-организационного модуля</a:t>
          </a:r>
        </a:p>
        <a:p>
          <a:endParaRPr lang="ru-RU" sz="1500" dirty="0"/>
        </a:p>
      </dgm:t>
    </dgm:pt>
    <dgm:pt modelId="{2AC07A1E-763C-4E3E-876B-FA3F896A4896}" type="parTrans" cxnId="{9DC9AE60-F239-4832-81EA-790F7512A013}">
      <dgm:prSet/>
      <dgm:spPr/>
      <dgm:t>
        <a:bodyPr/>
        <a:lstStyle/>
        <a:p>
          <a:endParaRPr lang="ru-RU"/>
        </a:p>
      </dgm:t>
    </dgm:pt>
    <dgm:pt modelId="{9004CF23-1CC8-40C8-99F6-6733960FCA70}" type="sibTrans" cxnId="{9DC9AE60-F239-4832-81EA-790F7512A013}">
      <dgm:prSet/>
      <dgm:spPr/>
      <dgm:t>
        <a:bodyPr/>
        <a:lstStyle/>
        <a:p>
          <a:endParaRPr lang="ru-RU"/>
        </a:p>
      </dgm:t>
    </dgm:pt>
    <dgm:pt modelId="{FE1BA9ED-A437-44AF-9287-F14A49877850}">
      <dgm:prSet phldrT="[Текст]" custT="1"/>
      <dgm:spPr/>
      <dgm:t>
        <a:bodyPr/>
        <a:lstStyle/>
        <a:p>
          <a:endParaRPr lang="ru-RU" sz="2400" dirty="0" smtClean="0">
            <a:latin typeface="Times New Roman" pitchFamily="18" charset="0"/>
            <a:cs typeface="Times New Roman" pitchFamily="18" charset="0"/>
          </a:endParaRP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Проверка соответствия действующему законодательству установления и соблюдения регулирующих порядков</a:t>
          </a:r>
        </a:p>
        <a:p>
          <a:endParaRPr lang="ru-RU" sz="2000" dirty="0"/>
        </a:p>
      </dgm:t>
    </dgm:pt>
    <dgm:pt modelId="{A686E802-3880-43CD-999D-2D93EB158817}" type="parTrans" cxnId="{A542DFC1-852E-45FC-B866-5AAE30D2927F}">
      <dgm:prSet/>
      <dgm:spPr/>
      <dgm:t>
        <a:bodyPr/>
        <a:lstStyle/>
        <a:p>
          <a:endParaRPr lang="ru-RU"/>
        </a:p>
      </dgm:t>
    </dgm:pt>
    <dgm:pt modelId="{83D6E6C9-DBDA-4227-899B-33FABB3A5608}" type="sibTrans" cxnId="{A542DFC1-852E-45FC-B866-5AAE30D2927F}">
      <dgm:prSet/>
      <dgm:spPr/>
      <dgm:t>
        <a:bodyPr/>
        <a:lstStyle/>
        <a:p>
          <a:endParaRPr lang="ru-RU"/>
        </a:p>
      </dgm:t>
    </dgm:pt>
    <dgm:pt modelId="{C8458B8A-7818-4290-8E7B-7EB96DC2D60F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Проверка соблюдения условий предоставления межбюджетных трансфертов</a:t>
          </a:r>
        </a:p>
        <a:p>
          <a:endParaRPr lang="ru-RU" sz="2000" dirty="0"/>
        </a:p>
      </dgm:t>
    </dgm:pt>
    <dgm:pt modelId="{AFAA1D0F-70CE-4AF0-9F37-74D87D9FE6EB}" type="parTrans" cxnId="{7C8AE027-8476-4764-8550-D44F9D77833E}">
      <dgm:prSet/>
      <dgm:spPr/>
      <dgm:t>
        <a:bodyPr/>
        <a:lstStyle/>
        <a:p>
          <a:endParaRPr lang="ru-RU"/>
        </a:p>
      </dgm:t>
    </dgm:pt>
    <dgm:pt modelId="{E4006353-5BEE-4F34-B86D-481EAB9E8B51}" type="sibTrans" cxnId="{7C8AE027-8476-4764-8550-D44F9D77833E}">
      <dgm:prSet/>
      <dgm:spPr/>
      <dgm:t>
        <a:bodyPr/>
        <a:lstStyle/>
        <a:p>
          <a:endParaRPr lang="ru-RU"/>
        </a:p>
      </dgm:t>
    </dgm:pt>
    <dgm:pt modelId="{D0176129-526F-417D-93E2-999EE3B3D0F6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Проверка соблюдения предельного размера дефицита местного бюджета и требований по муниципальному долгу</a:t>
          </a:r>
        </a:p>
        <a:p>
          <a:endParaRPr lang="ru-RU" sz="2100" dirty="0"/>
        </a:p>
      </dgm:t>
    </dgm:pt>
    <dgm:pt modelId="{052DC34F-BB51-4BD1-B0B8-76AE8D5D6DE2}" type="parTrans" cxnId="{4FE3770B-16C8-4850-918A-5205439972DA}">
      <dgm:prSet/>
      <dgm:spPr/>
      <dgm:t>
        <a:bodyPr/>
        <a:lstStyle/>
        <a:p>
          <a:endParaRPr lang="ru-RU"/>
        </a:p>
      </dgm:t>
    </dgm:pt>
    <dgm:pt modelId="{A35B0858-1B6F-4D04-AC88-E2F60414F84B}" type="sibTrans" cxnId="{4FE3770B-16C8-4850-918A-5205439972DA}">
      <dgm:prSet/>
      <dgm:spPr/>
      <dgm:t>
        <a:bodyPr/>
        <a:lstStyle/>
        <a:p>
          <a:endParaRPr lang="ru-RU"/>
        </a:p>
      </dgm:t>
    </dgm:pt>
    <dgm:pt modelId="{9838B050-C00C-4169-9F1E-B56A5674BC67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Проверка достоверности кредиторской задолженности местных бюджетов</a:t>
          </a:r>
        </a:p>
        <a:p>
          <a:endParaRPr lang="ru-RU" sz="2300" dirty="0"/>
        </a:p>
      </dgm:t>
    </dgm:pt>
    <dgm:pt modelId="{31A7D5A8-2624-41A9-8F89-E2F3D8EA88B5}" type="parTrans" cxnId="{B8B79EAC-3EA9-4FE8-938C-83552591E8DD}">
      <dgm:prSet/>
      <dgm:spPr/>
      <dgm:t>
        <a:bodyPr/>
        <a:lstStyle/>
        <a:p>
          <a:endParaRPr lang="ru-RU"/>
        </a:p>
      </dgm:t>
    </dgm:pt>
    <dgm:pt modelId="{9EA2D046-46B3-446D-8609-CB1CC706B1AD}" type="sibTrans" cxnId="{B8B79EAC-3EA9-4FE8-938C-83552591E8DD}">
      <dgm:prSet/>
      <dgm:spPr/>
      <dgm:t>
        <a:bodyPr/>
        <a:lstStyle/>
        <a:p>
          <a:endParaRPr lang="ru-RU"/>
        </a:p>
      </dgm:t>
    </dgm:pt>
    <dgm:pt modelId="{82D6FABB-6AAD-4068-A62D-80266B5CEE9E}">
      <dgm:prSet/>
      <dgm:spPr/>
      <dgm:t>
        <a:bodyPr/>
        <a:lstStyle/>
        <a:p>
          <a:endParaRPr lang="ru-RU"/>
        </a:p>
      </dgm:t>
    </dgm:pt>
    <dgm:pt modelId="{AC828E57-DF85-476B-8071-B234EB5785D6}" type="parTrans" cxnId="{11A79483-7133-49B1-A5C1-54B41353F468}">
      <dgm:prSet/>
      <dgm:spPr/>
      <dgm:t>
        <a:bodyPr/>
        <a:lstStyle/>
        <a:p>
          <a:endParaRPr lang="ru-RU"/>
        </a:p>
      </dgm:t>
    </dgm:pt>
    <dgm:pt modelId="{52270A77-9702-431B-A37F-9BCB8E27EC4B}" type="sibTrans" cxnId="{11A79483-7133-49B1-A5C1-54B41353F468}">
      <dgm:prSet/>
      <dgm:spPr/>
      <dgm:t>
        <a:bodyPr/>
        <a:lstStyle/>
        <a:p>
          <a:endParaRPr lang="ru-RU"/>
        </a:p>
      </dgm:t>
    </dgm:pt>
    <dgm:pt modelId="{CD1975B5-8849-4A6D-B94B-E12001F67D50}">
      <dgm:prSet/>
      <dgm:spPr/>
      <dgm:t>
        <a:bodyPr/>
        <a:lstStyle/>
        <a:p>
          <a:endParaRPr lang="ru-RU" smtClean="0"/>
        </a:p>
      </dgm:t>
    </dgm:pt>
    <dgm:pt modelId="{1FBDA2BE-0D12-4AD9-B5F8-27BCFE91EE05}" type="parTrans" cxnId="{2CD9B90A-0617-48D7-8A09-54CAD0127538}">
      <dgm:prSet/>
      <dgm:spPr/>
      <dgm:t>
        <a:bodyPr/>
        <a:lstStyle/>
        <a:p>
          <a:endParaRPr lang="ru-RU"/>
        </a:p>
      </dgm:t>
    </dgm:pt>
    <dgm:pt modelId="{511BF6DA-0C1C-423E-8A68-DB119B99E745}" type="sibTrans" cxnId="{2CD9B90A-0617-48D7-8A09-54CAD0127538}">
      <dgm:prSet/>
      <dgm:spPr/>
      <dgm:t>
        <a:bodyPr/>
        <a:lstStyle/>
        <a:p>
          <a:endParaRPr lang="ru-RU"/>
        </a:p>
      </dgm:t>
    </dgm:pt>
    <dgm:pt modelId="{9E46B264-5972-45FA-9859-8B8C98E40102}" type="pres">
      <dgm:prSet presAssocID="{EAF9FB55-6D0F-4134-AC6C-54D7A62C619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51F5F8-5919-4ED6-9C1A-579B6EB09438}" type="pres">
      <dgm:prSet presAssocID="{EAF9FB55-6D0F-4134-AC6C-54D7A62C6194}" presName="matrix" presStyleCnt="0"/>
      <dgm:spPr/>
      <dgm:t>
        <a:bodyPr/>
        <a:lstStyle/>
        <a:p>
          <a:endParaRPr lang="ru-RU"/>
        </a:p>
      </dgm:t>
    </dgm:pt>
    <dgm:pt modelId="{75D40B49-FE09-408B-B13F-DA9CD094B88E}" type="pres">
      <dgm:prSet presAssocID="{EAF9FB55-6D0F-4134-AC6C-54D7A62C6194}" presName="tile1" presStyleLbl="node1" presStyleIdx="0" presStyleCnt="4" custLinFactNeighborX="0"/>
      <dgm:spPr/>
      <dgm:t>
        <a:bodyPr/>
        <a:lstStyle/>
        <a:p>
          <a:endParaRPr lang="ru-RU"/>
        </a:p>
      </dgm:t>
    </dgm:pt>
    <dgm:pt modelId="{3F80A5A1-5C76-4825-8968-835D96E07370}" type="pres">
      <dgm:prSet presAssocID="{EAF9FB55-6D0F-4134-AC6C-54D7A62C619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7DEF9-C638-43A5-B713-95311D174588}" type="pres">
      <dgm:prSet presAssocID="{EAF9FB55-6D0F-4134-AC6C-54D7A62C6194}" presName="tile2" presStyleLbl="node1" presStyleIdx="1" presStyleCnt="4"/>
      <dgm:spPr/>
      <dgm:t>
        <a:bodyPr/>
        <a:lstStyle/>
        <a:p>
          <a:endParaRPr lang="ru-RU"/>
        </a:p>
      </dgm:t>
    </dgm:pt>
    <dgm:pt modelId="{7C5AE872-B91A-4B0D-9190-1D012F3F052E}" type="pres">
      <dgm:prSet presAssocID="{EAF9FB55-6D0F-4134-AC6C-54D7A62C619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8D5B0E-BABF-4B56-A09D-E031271ADC37}" type="pres">
      <dgm:prSet presAssocID="{EAF9FB55-6D0F-4134-AC6C-54D7A62C6194}" presName="tile3" presStyleLbl="node1" presStyleIdx="2" presStyleCnt="4"/>
      <dgm:spPr/>
      <dgm:t>
        <a:bodyPr/>
        <a:lstStyle/>
        <a:p>
          <a:endParaRPr lang="ru-RU"/>
        </a:p>
      </dgm:t>
    </dgm:pt>
    <dgm:pt modelId="{775A0237-3E46-4F4C-925C-2C0396C7EC32}" type="pres">
      <dgm:prSet presAssocID="{EAF9FB55-6D0F-4134-AC6C-54D7A62C619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DF5372-A56D-46D1-973C-2B2ED350A45D}" type="pres">
      <dgm:prSet presAssocID="{EAF9FB55-6D0F-4134-AC6C-54D7A62C6194}" presName="tile4" presStyleLbl="node1" presStyleIdx="3" presStyleCnt="4"/>
      <dgm:spPr/>
      <dgm:t>
        <a:bodyPr/>
        <a:lstStyle/>
        <a:p>
          <a:endParaRPr lang="ru-RU"/>
        </a:p>
      </dgm:t>
    </dgm:pt>
    <dgm:pt modelId="{4896F544-DFE7-4D5F-90AF-63B121B77DF1}" type="pres">
      <dgm:prSet presAssocID="{EAF9FB55-6D0F-4134-AC6C-54D7A62C619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DAB826-53A7-4949-A28D-659B1B72A678}" type="pres">
      <dgm:prSet presAssocID="{EAF9FB55-6D0F-4134-AC6C-54D7A62C6194}" presName="centerTile" presStyleLbl="fgShp" presStyleIdx="0" presStyleCnt="1" custScaleX="11020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3126004-10C2-40B4-830B-30F806453D09}" type="presOf" srcId="{9838B050-C00C-4169-9F1E-B56A5674BC67}" destId="{BFDF5372-A56D-46D1-973C-2B2ED350A45D}" srcOrd="0" destOrd="0" presId="urn:microsoft.com/office/officeart/2005/8/layout/matrix1"/>
    <dgm:cxn modelId="{59F6A86D-635B-4246-B3FF-C2E99994A6A6}" type="presOf" srcId="{FE1BA9ED-A437-44AF-9287-F14A49877850}" destId="{75D40B49-FE09-408B-B13F-DA9CD094B88E}" srcOrd="0" destOrd="0" presId="urn:microsoft.com/office/officeart/2005/8/layout/matrix1"/>
    <dgm:cxn modelId="{AD4458AC-6E03-4277-903E-6332BE7011FC}" type="presOf" srcId="{9838B050-C00C-4169-9F1E-B56A5674BC67}" destId="{4896F544-DFE7-4D5F-90AF-63B121B77DF1}" srcOrd="1" destOrd="0" presId="urn:microsoft.com/office/officeart/2005/8/layout/matrix1"/>
    <dgm:cxn modelId="{4F534AC2-0916-48B4-ABD7-EBF177E23683}" type="presOf" srcId="{EAF9FB55-6D0F-4134-AC6C-54D7A62C6194}" destId="{9E46B264-5972-45FA-9859-8B8C98E40102}" srcOrd="0" destOrd="0" presId="urn:microsoft.com/office/officeart/2005/8/layout/matrix1"/>
    <dgm:cxn modelId="{4FE3770B-16C8-4850-918A-5205439972DA}" srcId="{741A301E-751C-455E-9DA1-6707193BEFB8}" destId="{D0176129-526F-417D-93E2-999EE3B3D0F6}" srcOrd="2" destOrd="0" parTransId="{052DC34F-BB51-4BD1-B0B8-76AE8D5D6DE2}" sibTransId="{A35B0858-1B6F-4D04-AC88-E2F60414F84B}"/>
    <dgm:cxn modelId="{7C8AE027-8476-4764-8550-D44F9D77833E}" srcId="{741A301E-751C-455E-9DA1-6707193BEFB8}" destId="{C8458B8A-7818-4290-8E7B-7EB96DC2D60F}" srcOrd="1" destOrd="0" parTransId="{AFAA1D0F-70CE-4AF0-9F37-74D87D9FE6EB}" sibTransId="{E4006353-5BEE-4F34-B86D-481EAB9E8B51}"/>
    <dgm:cxn modelId="{DC1BCE36-03C7-45DD-AF97-6AFCB8806CBB}" type="presOf" srcId="{FE1BA9ED-A437-44AF-9287-F14A49877850}" destId="{3F80A5A1-5C76-4825-8968-835D96E07370}" srcOrd="1" destOrd="0" presId="urn:microsoft.com/office/officeart/2005/8/layout/matrix1"/>
    <dgm:cxn modelId="{B8B79EAC-3EA9-4FE8-938C-83552591E8DD}" srcId="{741A301E-751C-455E-9DA1-6707193BEFB8}" destId="{9838B050-C00C-4169-9F1E-B56A5674BC67}" srcOrd="3" destOrd="0" parTransId="{31A7D5A8-2624-41A9-8F89-E2F3D8EA88B5}" sibTransId="{9EA2D046-46B3-446D-8609-CB1CC706B1AD}"/>
    <dgm:cxn modelId="{11A79483-7133-49B1-A5C1-54B41353F468}" srcId="{741A301E-751C-455E-9DA1-6707193BEFB8}" destId="{82D6FABB-6AAD-4068-A62D-80266B5CEE9E}" srcOrd="4" destOrd="0" parTransId="{AC828E57-DF85-476B-8071-B234EB5785D6}" sibTransId="{52270A77-9702-431B-A37F-9BCB8E27EC4B}"/>
    <dgm:cxn modelId="{A542DFC1-852E-45FC-B866-5AAE30D2927F}" srcId="{741A301E-751C-455E-9DA1-6707193BEFB8}" destId="{FE1BA9ED-A437-44AF-9287-F14A49877850}" srcOrd="0" destOrd="0" parTransId="{A686E802-3880-43CD-999D-2D93EB158817}" sibTransId="{83D6E6C9-DBDA-4227-899B-33FABB3A5608}"/>
    <dgm:cxn modelId="{5FB72BB6-215E-4E29-B5AD-6C8C3AA13929}" type="presOf" srcId="{C8458B8A-7818-4290-8E7B-7EB96DC2D60F}" destId="{19D7DEF9-C638-43A5-B713-95311D174588}" srcOrd="0" destOrd="0" presId="urn:microsoft.com/office/officeart/2005/8/layout/matrix1"/>
    <dgm:cxn modelId="{9DC9AE60-F239-4832-81EA-790F7512A013}" srcId="{EAF9FB55-6D0F-4134-AC6C-54D7A62C6194}" destId="{741A301E-751C-455E-9DA1-6707193BEFB8}" srcOrd="0" destOrd="0" parTransId="{2AC07A1E-763C-4E3E-876B-FA3F896A4896}" sibTransId="{9004CF23-1CC8-40C8-99F6-6733960FCA70}"/>
    <dgm:cxn modelId="{2CD9B90A-0617-48D7-8A09-54CAD0127538}" srcId="{741A301E-751C-455E-9DA1-6707193BEFB8}" destId="{CD1975B5-8849-4A6D-B94B-E12001F67D50}" srcOrd="5" destOrd="0" parTransId="{1FBDA2BE-0D12-4AD9-B5F8-27BCFE91EE05}" sibTransId="{511BF6DA-0C1C-423E-8A68-DB119B99E745}"/>
    <dgm:cxn modelId="{D9213397-2276-4559-8677-884A0BC44503}" type="presOf" srcId="{C8458B8A-7818-4290-8E7B-7EB96DC2D60F}" destId="{7C5AE872-B91A-4B0D-9190-1D012F3F052E}" srcOrd="1" destOrd="0" presId="urn:microsoft.com/office/officeart/2005/8/layout/matrix1"/>
    <dgm:cxn modelId="{23D6AA95-1DF7-49F6-AC52-E7663545E863}" type="presOf" srcId="{D0176129-526F-417D-93E2-999EE3B3D0F6}" destId="{775A0237-3E46-4F4C-925C-2C0396C7EC32}" srcOrd="1" destOrd="0" presId="urn:microsoft.com/office/officeart/2005/8/layout/matrix1"/>
    <dgm:cxn modelId="{AB176D74-EC9B-4C12-80CA-E04403FF52DB}" type="presOf" srcId="{D0176129-526F-417D-93E2-999EE3B3D0F6}" destId="{968D5B0E-BABF-4B56-A09D-E031271ADC37}" srcOrd="0" destOrd="0" presId="urn:microsoft.com/office/officeart/2005/8/layout/matrix1"/>
    <dgm:cxn modelId="{0556065E-9B81-43BF-A83B-64405CE1D5AC}" type="presOf" srcId="{741A301E-751C-455E-9DA1-6707193BEFB8}" destId="{3CDAB826-53A7-4949-A28D-659B1B72A678}" srcOrd="0" destOrd="0" presId="urn:microsoft.com/office/officeart/2005/8/layout/matrix1"/>
    <dgm:cxn modelId="{5EC9E069-4B7B-4F66-97D7-A27027A23133}" type="presParOf" srcId="{9E46B264-5972-45FA-9859-8B8C98E40102}" destId="{CD51F5F8-5919-4ED6-9C1A-579B6EB09438}" srcOrd="0" destOrd="0" presId="urn:microsoft.com/office/officeart/2005/8/layout/matrix1"/>
    <dgm:cxn modelId="{123B1AAA-D532-4FC3-ACCA-0E1DB868BE21}" type="presParOf" srcId="{CD51F5F8-5919-4ED6-9C1A-579B6EB09438}" destId="{75D40B49-FE09-408B-B13F-DA9CD094B88E}" srcOrd="0" destOrd="0" presId="urn:microsoft.com/office/officeart/2005/8/layout/matrix1"/>
    <dgm:cxn modelId="{BAFFED1F-39DF-43EE-8C4C-3027D8759FDF}" type="presParOf" srcId="{CD51F5F8-5919-4ED6-9C1A-579B6EB09438}" destId="{3F80A5A1-5C76-4825-8968-835D96E07370}" srcOrd="1" destOrd="0" presId="urn:microsoft.com/office/officeart/2005/8/layout/matrix1"/>
    <dgm:cxn modelId="{CF44EAE1-BB72-49E5-84E3-186BC3E5A9BE}" type="presParOf" srcId="{CD51F5F8-5919-4ED6-9C1A-579B6EB09438}" destId="{19D7DEF9-C638-43A5-B713-95311D174588}" srcOrd="2" destOrd="0" presId="urn:microsoft.com/office/officeart/2005/8/layout/matrix1"/>
    <dgm:cxn modelId="{EB879AF9-8327-4698-84AA-BD24A7132D0A}" type="presParOf" srcId="{CD51F5F8-5919-4ED6-9C1A-579B6EB09438}" destId="{7C5AE872-B91A-4B0D-9190-1D012F3F052E}" srcOrd="3" destOrd="0" presId="urn:microsoft.com/office/officeart/2005/8/layout/matrix1"/>
    <dgm:cxn modelId="{7620F283-9477-40ED-B997-145C49CD892C}" type="presParOf" srcId="{CD51F5F8-5919-4ED6-9C1A-579B6EB09438}" destId="{968D5B0E-BABF-4B56-A09D-E031271ADC37}" srcOrd="4" destOrd="0" presId="urn:microsoft.com/office/officeart/2005/8/layout/matrix1"/>
    <dgm:cxn modelId="{18AE83F1-E7F8-4FFD-83F8-956E76435E56}" type="presParOf" srcId="{CD51F5F8-5919-4ED6-9C1A-579B6EB09438}" destId="{775A0237-3E46-4F4C-925C-2C0396C7EC32}" srcOrd="5" destOrd="0" presId="urn:microsoft.com/office/officeart/2005/8/layout/matrix1"/>
    <dgm:cxn modelId="{75EDA913-3791-4382-A5FA-44EFA2E8E4DB}" type="presParOf" srcId="{CD51F5F8-5919-4ED6-9C1A-579B6EB09438}" destId="{BFDF5372-A56D-46D1-973C-2B2ED350A45D}" srcOrd="6" destOrd="0" presId="urn:microsoft.com/office/officeart/2005/8/layout/matrix1"/>
    <dgm:cxn modelId="{A852D82D-C793-4D3C-974B-83E0EC110989}" type="presParOf" srcId="{CD51F5F8-5919-4ED6-9C1A-579B6EB09438}" destId="{4896F544-DFE7-4D5F-90AF-63B121B77DF1}" srcOrd="7" destOrd="0" presId="urn:microsoft.com/office/officeart/2005/8/layout/matrix1"/>
    <dgm:cxn modelId="{48A35A3B-2EE4-4D09-9B07-95EFF5385AF8}" type="presParOf" srcId="{9E46B264-5972-45FA-9859-8B8C98E40102}" destId="{3CDAB826-53A7-4949-A28D-659B1B72A67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F3DEC6-5575-4316-822D-D467CB42C61F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325FE9-340D-4899-AB53-BEA3E461B179}">
      <dgm:prSet phldrT="[Текст]"/>
      <dgm:spPr/>
      <dgm:t>
        <a:bodyPr/>
        <a:lstStyle/>
        <a:p>
          <a:endParaRPr lang="ru-RU" dirty="0"/>
        </a:p>
      </dgm:t>
    </dgm:pt>
    <dgm:pt modelId="{AB7F8C65-8B52-49CB-BABD-9702CA4BB0A6}" type="parTrans" cxnId="{02EF8BFF-FB14-4ED9-B2E1-52AA92B154BA}">
      <dgm:prSet/>
      <dgm:spPr/>
      <dgm:t>
        <a:bodyPr/>
        <a:lstStyle/>
        <a:p>
          <a:endParaRPr lang="ru-RU"/>
        </a:p>
      </dgm:t>
    </dgm:pt>
    <dgm:pt modelId="{EF5A2DED-C5B3-4214-9EB5-4E4D2438C0A1}" type="sibTrans" cxnId="{02EF8BFF-FB14-4ED9-B2E1-52AA92B154BA}">
      <dgm:prSet/>
      <dgm:spPr/>
      <dgm:t>
        <a:bodyPr/>
        <a:lstStyle/>
        <a:p>
          <a:endParaRPr lang="ru-RU"/>
        </a:p>
      </dgm:t>
    </dgm:pt>
    <dgm:pt modelId="{A1824C80-D408-4F85-92BC-55A2B9C930CF}">
      <dgm:prSet phldrT="[Текст]"/>
      <dgm:spPr/>
      <dgm:t>
        <a:bodyPr/>
        <a:lstStyle/>
        <a:p>
          <a:endParaRPr lang="ru-RU" dirty="0"/>
        </a:p>
      </dgm:t>
    </dgm:pt>
    <dgm:pt modelId="{B8F11609-5DE0-40AB-A298-C629E6EE3978}" type="parTrans" cxnId="{C52FA89D-16FA-44D1-B91F-54DDB3B6F6D8}">
      <dgm:prSet/>
      <dgm:spPr/>
      <dgm:t>
        <a:bodyPr/>
        <a:lstStyle/>
        <a:p>
          <a:endParaRPr lang="ru-RU"/>
        </a:p>
      </dgm:t>
    </dgm:pt>
    <dgm:pt modelId="{D156E3B2-00D1-4881-98CA-4763DD0F1ED9}" type="sibTrans" cxnId="{C52FA89D-16FA-44D1-B91F-54DDB3B6F6D8}">
      <dgm:prSet/>
      <dgm:spPr/>
      <dgm:t>
        <a:bodyPr/>
        <a:lstStyle/>
        <a:p>
          <a:endParaRPr lang="ru-RU"/>
        </a:p>
      </dgm:t>
    </dgm:pt>
    <dgm:pt modelId="{60797E07-4973-4D10-A7B0-2AEA923353BC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CDC8083A-27AC-448B-8018-5D7D05E73C33}" type="sibTrans" cxnId="{514EA129-C4A2-4ADC-ACD5-35A0F66ECF89}">
      <dgm:prSet/>
      <dgm:spPr/>
      <dgm:t>
        <a:bodyPr/>
        <a:lstStyle/>
        <a:p>
          <a:endParaRPr lang="ru-RU"/>
        </a:p>
      </dgm:t>
    </dgm:pt>
    <dgm:pt modelId="{170AFCB1-0C78-41F7-B79D-A89E6BDCE12C}" type="parTrans" cxnId="{514EA129-C4A2-4ADC-ACD5-35A0F66ECF89}">
      <dgm:prSet/>
      <dgm:spPr/>
      <dgm:t>
        <a:bodyPr/>
        <a:lstStyle/>
        <a:p>
          <a:endParaRPr lang="ru-RU"/>
        </a:p>
      </dgm:t>
    </dgm:pt>
    <dgm:pt modelId="{4A82099B-4E6E-4C7E-81DA-4BFF13CE0665}">
      <dgm:prSet/>
      <dgm:spPr>
        <a:solidFill>
          <a:srgbClr val="CCECFF">
            <a:alpha val="90000"/>
          </a:srgbClr>
        </a:solidFill>
      </dgm:spPr>
      <dgm:t>
        <a:bodyPr/>
        <a:lstStyle/>
        <a:p>
          <a:endParaRPr lang="ru-RU" sz="1500" dirty="0" smtClean="0"/>
        </a:p>
      </dgm:t>
    </dgm:pt>
    <dgm:pt modelId="{A89348BD-9AEE-40E6-B411-1704E3B3C6E0}" type="parTrans" cxnId="{8DCC2EE0-009F-443E-9043-B81270374460}">
      <dgm:prSet/>
      <dgm:spPr/>
      <dgm:t>
        <a:bodyPr/>
        <a:lstStyle/>
        <a:p>
          <a:endParaRPr lang="ru-RU"/>
        </a:p>
      </dgm:t>
    </dgm:pt>
    <dgm:pt modelId="{1A476031-2A10-4C8D-8005-D8E90B531D58}" type="sibTrans" cxnId="{8DCC2EE0-009F-443E-9043-B81270374460}">
      <dgm:prSet/>
      <dgm:spPr/>
      <dgm:t>
        <a:bodyPr/>
        <a:lstStyle/>
        <a:p>
          <a:endParaRPr lang="ru-RU"/>
        </a:p>
      </dgm:t>
    </dgm:pt>
    <dgm:pt modelId="{0F934A29-2765-4463-AD96-169444C79A25}">
      <dgm:prSet custT="1"/>
      <dgm:spPr>
        <a:solidFill>
          <a:srgbClr val="CCECFF">
            <a:alpha val="90000"/>
          </a:srgb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целевое и эффективное использование средств, направленных на приобретение медицинского оборудования для учреждений здравоохранения области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E8F54A6-C21D-4E88-8259-F95C07D3D12E}" type="parTrans" cxnId="{619BE4A9-461B-4441-833D-2AF762DCC2AF}">
      <dgm:prSet/>
      <dgm:spPr/>
      <dgm:t>
        <a:bodyPr/>
        <a:lstStyle/>
        <a:p>
          <a:endParaRPr lang="ru-RU"/>
        </a:p>
      </dgm:t>
    </dgm:pt>
    <dgm:pt modelId="{148A3CC6-6F61-4B01-A770-9ED6E94303B2}" type="sibTrans" cxnId="{619BE4A9-461B-4441-833D-2AF762DCC2AF}">
      <dgm:prSet/>
      <dgm:spPr/>
      <dgm:t>
        <a:bodyPr/>
        <a:lstStyle/>
        <a:p>
          <a:endParaRPr lang="ru-RU"/>
        </a:p>
      </dgm:t>
    </dgm:pt>
    <dgm:pt modelId="{957A0E11-7024-4AF9-8D1F-20E56E70F7BE}">
      <dgm:prSet custT="1"/>
      <dgm:spPr>
        <a:solidFill>
          <a:srgbClr val="CCECFF">
            <a:alpha val="89804"/>
          </a:srgbClr>
        </a:solidFill>
      </dgm:spPr>
      <dgm:t>
        <a:bodyPr/>
        <a:lstStyle/>
        <a:p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эффективность  распоряжения, использования и продажи земельных участков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84E90CE-5381-42DB-9ACB-CD0577C0F043}" type="parTrans" cxnId="{A7C6BC1F-4840-4062-A7D4-2836FD70DF10}">
      <dgm:prSet/>
      <dgm:spPr/>
      <dgm:t>
        <a:bodyPr/>
        <a:lstStyle/>
        <a:p>
          <a:endParaRPr lang="ru-RU"/>
        </a:p>
      </dgm:t>
    </dgm:pt>
    <dgm:pt modelId="{61A768C4-9628-4ECD-89DE-383FA3507960}" type="sibTrans" cxnId="{A7C6BC1F-4840-4062-A7D4-2836FD70DF10}">
      <dgm:prSet/>
      <dgm:spPr/>
      <dgm:t>
        <a:bodyPr/>
        <a:lstStyle/>
        <a:p>
          <a:endParaRPr lang="ru-RU"/>
        </a:p>
      </dgm:t>
    </dgm:pt>
    <dgm:pt modelId="{1160B4CC-34B1-497B-8522-FEE91D0FE6D0}">
      <dgm:prSet custT="1"/>
      <dgm:spPr>
        <a:solidFill>
          <a:srgbClr val="CCECFF">
            <a:alpha val="90000"/>
          </a:srgbClr>
        </a:solidFill>
      </dgm:spPr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5D77C765-4227-4576-959A-D40E8B7F80F3}" type="parTrans" cxnId="{39F0411B-EAE0-4AD6-B6DF-73F17F532FBA}">
      <dgm:prSet/>
      <dgm:spPr/>
      <dgm:t>
        <a:bodyPr/>
        <a:lstStyle/>
        <a:p>
          <a:endParaRPr lang="ru-RU"/>
        </a:p>
      </dgm:t>
    </dgm:pt>
    <dgm:pt modelId="{577256CF-9B30-4AD9-9FDB-57A69A1D6BA4}" type="sibTrans" cxnId="{39F0411B-EAE0-4AD6-B6DF-73F17F532FBA}">
      <dgm:prSet/>
      <dgm:spPr/>
      <dgm:t>
        <a:bodyPr/>
        <a:lstStyle/>
        <a:p>
          <a:endParaRPr lang="ru-RU"/>
        </a:p>
      </dgm:t>
    </dgm:pt>
    <dgm:pt modelId="{6235FFA2-268F-4450-81C1-B4F19583EE5C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D75DFF80-0042-4069-BE7F-E03948C47CA7}" type="parTrans" cxnId="{12D2355B-8BD1-4B2C-B198-E711DDDD910A}">
      <dgm:prSet/>
      <dgm:spPr/>
      <dgm:t>
        <a:bodyPr/>
        <a:lstStyle/>
        <a:p>
          <a:endParaRPr lang="ru-RU"/>
        </a:p>
      </dgm:t>
    </dgm:pt>
    <dgm:pt modelId="{86645D94-59FB-4CF3-890D-5402C927CF6A}" type="sibTrans" cxnId="{12D2355B-8BD1-4B2C-B198-E711DDDD910A}">
      <dgm:prSet/>
      <dgm:spPr/>
      <dgm:t>
        <a:bodyPr/>
        <a:lstStyle/>
        <a:p>
          <a:endParaRPr lang="ru-RU"/>
        </a:p>
      </dgm:t>
    </dgm:pt>
    <dgm:pt modelId="{BEE1F44A-F9E0-411A-89C5-B911C46DFCE3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C2D95AAD-4227-4060-9CD9-272D3ECAEA53}" type="parTrans" cxnId="{3290DB32-FAE8-4C21-B37C-6D08F58BD052}">
      <dgm:prSet/>
      <dgm:spPr/>
      <dgm:t>
        <a:bodyPr/>
        <a:lstStyle/>
        <a:p>
          <a:endParaRPr lang="ru-RU"/>
        </a:p>
      </dgm:t>
    </dgm:pt>
    <dgm:pt modelId="{45DA7382-0EAF-43A6-8FCA-C3B94BA1BFC1}" type="sibTrans" cxnId="{3290DB32-FAE8-4C21-B37C-6D08F58BD052}">
      <dgm:prSet/>
      <dgm:spPr/>
      <dgm:t>
        <a:bodyPr/>
        <a:lstStyle/>
        <a:p>
          <a:endParaRPr lang="ru-RU"/>
        </a:p>
      </dgm:t>
    </dgm:pt>
    <dgm:pt modelId="{F15DE29D-CECA-4EAD-B776-33A685BD401E}">
      <dgm:prSet custT="1"/>
      <dgm:spPr>
        <a:solidFill>
          <a:srgbClr val="CCECFF">
            <a:alpha val="90000"/>
          </a:srgbClr>
        </a:solidFill>
      </dgm:spPr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D568779-ED4A-42DD-9711-EAA3E67B8EBA}" type="parTrans" cxnId="{73C9480F-2B71-4B22-A5E9-ED555BA65166}">
      <dgm:prSet/>
      <dgm:spPr/>
      <dgm:t>
        <a:bodyPr/>
        <a:lstStyle/>
        <a:p>
          <a:endParaRPr lang="ru-RU"/>
        </a:p>
      </dgm:t>
    </dgm:pt>
    <dgm:pt modelId="{AC4C01B5-CFE5-4B60-AA5D-D1CCB64A890A}" type="sibTrans" cxnId="{73C9480F-2B71-4B22-A5E9-ED555BA65166}">
      <dgm:prSet/>
      <dgm:spPr/>
      <dgm:t>
        <a:bodyPr/>
        <a:lstStyle/>
        <a:p>
          <a:endParaRPr lang="ru-RU"/>
        </a:p>
      </dgm:t>
    </dgm:pt>
    <dgm:pt modelId="{13EC8B09-A346-4D6B-A7FF-9E4B1D32A603}">
      <dgm:prSet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целевое и эффективное использование средств,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направленных </a:t>
          </a:r>
          <a:r>
            <a:rPr lang="ru-RU" sz="1800" dirty="0">
              <a:latin typeface="Times New Roman" pitchFamily="18" charset="0"/>
              <a:cs typeface="Times New Roman" pitchFamily="18" charset="0"/>
            </a:rPr>
            <a:t>на социальную поддержку населения области (ветераны труда, малоимущие граждане, дети и подростки)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7F12E403-9A57-48D7-B248-17892272141E}" type="parTrans" cxnId="{C6B35E58-F3FA-48B5-AC92-6428A0293B67}">
      <dgm:prSet/>
      <dgm:spPr/>
      <dgm:t>
        <a:bodyPr/>
        <a:lstStyle/>
        <a:p>
          <a:endParaRPr lang="ru-RU"/>
        </a:p>
      </dgm:t>
    </dgm:pt>
    <dgm:pt modelId="{F0BF30FD-1767-461A-B989-7D2AC27E553A}" type="sibTrans" cxnId="{C6B35E58-F3FA-48B5-AC92-6428A0293B67}">
      <dgm:prSet/>
      <dgm:spPr/>
      <dgm:t>
        <a:bodyPr/>
        <a:lstStyle/>
        <a:p>
          <a:endParaRPr lang="ru-RU"/>
        </a:p>
      </dgm:t>
    </dgm:pt>
    <dgm:pt modelId="{7229CD5D-3D48-4B9F-9CE9-4F332EF4331F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CA9758DB-88DE-4318-AEF1-D0D91AD5293B}" type="parTrans" cxnId="{F671C580-D70C-450D-A4B1-36BEDB4200A3}">
      <dgm:prSet/>
      <dgm:spPr/>
      <dgm:t>
        <a:bodyPr/>
        <a:lstStyle/>
        <a:p>
          <a:endParaRPr lang="ru-RU"/>
        </a:p>
      </dgm:t>
    </dgm:pt>
    <dgm:pt modelId="{CFE7AAFE-56E2-4D92-A21D-34CEEDB68085}" type="sibTrans" cxnId="{F671C580-D70C-450D-A4B1-36BEDB4200A3}">
      <dgm:prSet/>
      <dgm:spPr/>
      <dgm:t>
        <a:bodyPr/>
        <a:lstStyle/>
        <a:p>
          <a:endParaRPr lang="ru-RU"/>
        </a:p>
      </dgm:t>
    </dgm:pt>
    <dgm:pt modelId="{40E40C75-9437-4F09-832F-276DFA13BEBF}">
      <dgm:prSet custT="1"/>
      <dgm:spPr/>
      <dgm:t>
        <a:bodyPr/>
        <a:lstStyle/>
        <a:p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2FD82241-1AB9-4C67-9348-1609BD6EF4C2}" type="parTrans" cxnId="{DFFFB54A-776B-46C2-ADC9-CC755127E9D2}">
      <dgm:prSet/>
      <dgm:spPr/>
      <dgm:t>
        <a:bodyPr/>
        <a:lstStyle/>
        <a:p>
          <a:endParaRPr lang="ru-RU"/>
        </a:p>
      </dgm:t>
    </dgm:pt>
    <dgm:pt modelId="{935C23CC-E093-486D-8FD5-018D127EA90F}" type="sibTrans" cxnId="{DFFFB54A-776B-46C2-ADC9-CC755127E9D2}">
      <dgm:prSet/>
      <dgm:spPr/>
      <dgm:t>
        <a:bodyPr/>
        <a:lstStyle/>
        <a:p>
          <a:endParaRPr lang="ru-RU"/>
        </a:p>
      </dgm:t>
    </dgm:pt>
    <dgm:pt modelId="{744D6345-DC21-458F-AAE5-0365B29669BF}" type="pres">
      <dgm:prSet presAssocID="{79F3DEC6-5575-4316-822D-D467CB42C61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4C7BE1-A139-4F55-AA39-00CE2D5774F2}" type="pres">
      <dgm:prSet presAssocID="{E0325FE9-340D-4899-AB53-BEA3E461B179}" presName="composite" presStyleCnt="0"/>
      <dgm:spPr/>
    </dgm:pt>
    <dgm:pt modelId="{F0C2D6C5-CC8D-4DF1-BE5F-9829AC20671D}" type="pres">
      <dgm:prSet presAssocID="{E0325FE9-340D-4899-AB53-BEA3E461B179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BD6AB-C101-422C-A1E7-5EDE64F2C70A}" type="pres">
      <dgm:prSet presAssocID="{E0325FE9-340D-4899-AB53-BEA3E461B179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58C3EA-A8E6-469B-9802-F9875D157A67}" type="pres">
      <dgm:prSet presAssocID="{EF5A2DED-C5B3-4214-9EB5-4E4D2438C0A1}" presName="sp" presStyleCnt="0"/>
      <dgm:spPr/>
    </dgm:pt>
    <dgm:pt modelId="{BB150ECB-F97F-4613-8039-A6E4B3CCECF4}" type="pres">
      <dgm:prSet presAssocID="{60797E07-4973-4D10-A7B0-2AEA923353BC}" presName="composite" presStyleCnt="0"/>
      <dgm:spPr/>
    </dgm:pt>
    <dgm:pt modelId="{3123880E-D553-4DFC-808E-2FF964BE2B9F}" type="pres">
      <dgm:prSet presAssocID="{60797E07-4973-4D10-A7B0-2AEA923353B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0C509-69AC-46CC-9F85-C11E0413C14C}" type="pres">
      <dgm:prSet presAssocID="{60797E07-4973-4D10-A7B0-2AEA923353BC}" presName="descendantText" presStyleLbl="alignAcc1" presStyleIdx="1" presStyleCnt="3" custLinFactNeighborX="93" custLinFactNeighborY="-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6ADBF0-6BDD-4780-A458-6DFDD2D58B04}" type="pres">
      <dgm:prSet presAssocID="{CDC8083A-27AC-448B-8018-5D7D05E73C33}" presName="sp" presStyleCnt="0"/>
      <dgm:spPr/>
    </dgm:pt>
    <dgm:pt modelId="{DD8C579F-CCD5-4994-BDAA-2CD209F88E4D}" type="pres">
      <dgm:prSet presAssocID="{A1824C80-D408-4F85-92BC-55A2B9C930CF}" presName="composite" presStyleCnt="0"/>
      <dgm:spPr/>
    </dgm:pt>
    <dgm:pt modelId="{68805398-3FF1-4835-81D7-1796C4BD3E63}" type="pres">
      <dgm:prSet presAssocID="{A1824C80-D408-4F85-92BC-55A2B9C930C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256C2-6827-43CA-B7F8-417512F0C920}" type="pres">
      <dgm:prSet presAssocID="{A1824C80-D408-4F85-92BC-55A2B9C930CF}" presName="descendantText" presStyleLbl="alignAcc1" presStyleIdx="2" presStyleCnt="3" custLinFactNeighborX="952" custLinFactNeighborY="8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5A3C01-40EE-44E8-9CF4-7DAB18D99826}" type="presOf" srcId="{E0325FE9-340D-4899-AB53-BEA3E461B179}" destId="{F0C2D6C5-CC8D-4DF1-BE5F-9829AC20671D}" srcOrd="0" destOrd="0" presId="urn:microsoft.com/office/officeart/2005/8/layout/chevron2"/>
    <dgm:cxn modelId="{3290DB32-FAE8-4C21-B37C-6D08F58BD052}" srcId="{60797E07-4973-4D10-A7B0-2AEA923353BC}" destId="{BEE1F44A-F9E0-411A-89C5-B911C46DFCE3}" srcOrd="2" destOrd="0" parTransId="{C2D95AAD-4227-4060-9CD9-272D3ECAEA53}" sibTransId="{45DA7382-0EAF-43A6-8FCA-C3B94BA1BFC1}"/>
    <dgm:cxn modelId="{08E992A1-DA2F-4044-BFA6-DE7E4E08CD33}" type="presOf" srcId="{60797E07-4973-4D10-A7B0-2AEA923353BC}" destId="{3123880E-D553-4DFC-808E-2FF964BE2B9F}" srcOrd="0" destOrd="0" presId="urn:microsoft.com/office/officeart/2005/8/layout/chevron2"/>
    <dgm:cxn modelId="{29519BC0-84E6-4D91-AE79-D9E209D3FF33}" type="presOf" srcId="{BEE1F44A-F9E0-411A-89C5-B911C46DFCE3}" destId="{1B70C509-69AC-46CC-9F85-C11E0413C14C}" srcOrd="0" destOrd="2" presId="urn:microsoft.com/office/officeart/2005/8/layout/chevron2"/>
    <dgm:cxn modelId="{9C7E6811-BD9F-4A76-A066-6B27FB26765B}" type="presOf" srcId="{F15DE29D-CECA-4EAD-B776-33A685BD401E}" destId="{1B70C509-69AC-46CC-9F85-C11E0413C14C}" srcOrd="0" destOrd="0" presId="urn:microsoft.com/office/officeart/2005/8/layout/chevron2"/>
    <dgm:cxn modelId="{0127C3A8-450B-469B-BF16-3D5B651E5CD3}" type="presOf" srcId="{0F934A29-2765-4463-AD96-169444C79A25}" destId="{1B70C509-69AC-46CC-9F85-C11E0413C14C}" srcOrd="0" destOrd="1" presId="urn:microsoft.com/office/officeart/2005/8/layout/chevron2"/>
    <dgm:cxn modelId="{D8D08186-E755-41D2-8A2E-E385DB777080}" type="presOf" srcId="{6235FFA2-268F-4450-81C1-B4F19583EE5C}" destId="{612BD6AB-C101-422C-A1E7-5EDE64F2C70A}" srcOrd="0" destOrd="1" presId="urn:microsoft.com/office/officeart/2005/8/layout/chevron2"/>
    <dgm:cxn modelId="{73C9480F-2B71-4B22-A5E9-ED555BA65166}" srcId="{60797E07-4973-4D10-A7B0-2AEA923353BC}" destId="{F15DE29D-CECA-4EAD-B776-33A685BD401E}" srcOrd="0" destOrd="0" parTransId="{AD568779-ED4A-42DD-9711-EAA3E67B8EBA}" sibTransId="{AC4C01B5-CFE5-4B60-AA5D-D1CCB64A890A}"/>
    <dgm:cxn modelId="{02EF8BFF-FB14-4ED9-B2E1-52AA92B154BA}" srcId="{79F3DEC6-5575-4316-822D-D467CB42C61F}" destId="{E0325FE9-340D-4899-AB53-BEA3E461B179}" srcOrd="0" destOrd="0" parTransId="{AB7F8C65-8B52-49CB-BABD-9702CA4BB0A6}" sibTransId="{EF5A2DED-C5B3-4214-9EB5-4E4D2438C0A1}"/>
    <dgm:cxn modelId="{39F0411B-EAE0-4AD6-B6DF-73F17F532FBA}" srcId="{A1824C80-D408-4F85-92BC-55A2B9C930CF}" destId="{1160B4CC-34B1-497B-8522-FEE91D0FE6D0}" srcOrd="0" destOrd="0" parTransId="{5D77C765-4227-4576-959A-D40E8B7F80F3}" sibTransId="{577256CF-9B30-4AD9-9FDB-57A69A1D6BA4}"/>
    <dgm:cxn modelId="{A7C6BC1F-4840-4062-A7D4-2836FD70DF10}" srcId="{E0325FE9-340D-4899-AB53-BEA3E461B179}" destId="{957A0E11-7024-4AF9-8D1F-20E56E70F7BE}" srcOrd="0" destOrd="0" parTransId="{284E90CE-5381-42DB-9ACB-CD0577C0F043}" sibTransId="{61A768C4-9628-4ECD-89DE-383FA3507960}"/>
    <dgm:cxn modelId="{0E84FC11-A226-4672-ADD6-15DCF1AF3E70}" type="presOf" srcId="{13EC8B09-A346-4D6B-A7FF-9E4B1D32A603}" destId="{0B4256C2-6827-43CA-B7F8-417512F0C920}" srcOrd="0" destOrd="2" presId="urn:microsoft.com/office/officeart/2005/8/layout/chevron2"/>
    <dgm:cxn modelId="{A9CA9481-65CB-4B97-89E5-56E7F296F989}" type="presOf" srcId="{7229CD5D-3D48-4B9F-9CE9-4F332EF4331F}" destId="{0B4256C2-6827-43CA-B7F8-417512F0C920}" srcOrd="0" destOrd="3" presId="urn:microsoft.com/office/officeart/2005/8/layout/chevron2"/>
    <dgm:cxn modelId="{5CD42DAB-DC5D-407E-A2E2-FAC66DE5CA74}" type="presOf" srcId="{4A82099B-4E6E-4C7E-81DA-4BFF13CE0665}" destId="{0B4256C2-6827-43CA-B7F8-417512F0C920}" srcOrd="0" destOrd="4" presId="urn:microsoft.com/office/officeart/2005/8/layout/chevron2"/>
    <dgm:cxn modelId="{C6B35E58-F3FA-48B5-AC92-6428A0293B67}" srcId="{A1824C80-D408-4F85-92BC-55A2B9C930CF}" destId="{13EC8B09-A346-4D6B-A7FF-9E4B1D32A603}" srcOrd="2" destOrd="0" parTransId="{7F12E403-9A57-48D7-B248-17892272141E}" sibTransId="{F0BF30FD-1767-461A-B989-7D2AC27E553A}"/>
    <dgm:cxn modelId="{DFFFB54A-776B-46C2-ADC9-CC755127E9D2}" srcId="{A1824C80-D408-4F85-92BC-55A2B9C930CF}" destId="{40E40C75-9437-4F09-832F-276DFA13BEBF}" srcOrd="1" destOrd="0" parTransId="{2FD82241-1AB9-4C67-9348-1609BD6EF4C2}" sibTransId="{935C23CC-E093-486D-8FD5-018D127EA90F}"/>
    <dgm:cxn modelId="{C52FA89D-16FA-44D1-B91F-54DDB3B6F6D8}" srcId="{79F3DEC6-5575-4316-822D-D467CB42C61F}" destId="{A1824C80-D408-4F85-92BC-55A2B9C930CF}" srcOrd="2" destOrd="0" parTransId="{B8F11609-5DE0-40AB-A298-C629E6EE3978}" sibTransId="{D156E3B2-00D1-4881-98CA-4763DD0F1ED9}"/>
    <dgm:cxn modelId="{F671C580-D70C-450D-A4B1-36BEDB4200A3}" srcId="{A1824C80-D408-4F85-92BC-55A2B9C930CF}" destId="{7229CD5D-3D48-4B9F-9CE9-4F332EF4331F}" srcOrd="3" destOrd="0" parTransId="{CA9758DB-88DE-4318-AEF1-D0D91AD5293B}" sibTransId="{CFE7AAFE-56E2-4D92-A21D-34CEEDB68085}"/>
    <dgm:cxn modelId="{F89E95AB-53AA-4027-B37A-288486894F86}" type="presOf" srcId="{1160B4CC-34B1-497B-8522-FEE91D0FE6D0}" destId="{0B4256C2-6827-43CA-B7F8-417512F0C920}" srcOrd="0" destOrd="0" presId="urn:microsoft.com/office/officeart/2005/8/layout/chevron2"/>
    <dgm:cxn modelId="{13FEEB94-E55A-4BB1-9C55-6256814F15D0}" type="presOf" srcId="{A1824C80-D408-4F85-92BC-55A2B9C930CF}" destId="{68805398-3FF1-4835-81D7-1796C4BD3E63}" srcOrd="0" destOrd="0" presId="urn:microsoft.com/office/officeart/2005/8/layout/chevron2"/>
    <dgm:cxn modelId="{514EA129-C4A2-4ADC-ACD5-35A0F66ECF89}" srcId="{79F3DEC6-5575-4316-822D-D467CB42C61F}" destId="{60797E07-4973-4D10-A7B0-2AEA923353BC}" srcOrd="1" destOrd="0" parTransId="{170AFCB1-0C78-41F7-B79D-A89E6BDCE12C}" sibTransId="{CDC8083A-27AC-448B-8018-5D7D05E73C33}"/>
    <dgm:cxn modelId="{3E928421-FDB4-4FC0-AA98-DCE52B69471F}" type="presOf" srcId="{957A0E11-7024-4AF9-8D1F-20E56E70F7BE}" destId="{612BD6AB-C101-422C-A1E7-5EDE64F2C70A}" srcOrd="0" destOrd="0" presId="urn:microsoft.com/office/officeart/2005/8/layout/chevron2"/>
    <dgm:cxn modelId="{619BE4A9-461B-4441-833D-2AF762DCC2AF}" srcId="{60797E07-4973-4D10-A7B0-2AEA923353BC}" destId="{0F934A29-2765-4463-AD96-169444C79A25}" srcOrd="1" destOrd="0" parTransId="{DE8F54A6-C21D-4E88-8259-F95C07D3D12E}" sibTransId="{148A3CC6-6F61-4B01-A770-9ED6E94303B2}"/>
    <dgm:cxn modelId="{05FAED69-A958-48E1-AFA4-07C2C9E2C727}" type="presOf" srcId="{79F3DEC6-5575-4316-822D-D467CB42C61F}" destId="{744D6345-DC21-458F-AAE5-0365B29669BF}" srcOrd="0" destOrd="0" presId="urn:microsoft.com/office/officeart/2005/8/layout/chevron2"/>
    <dgm:cxn modelId="{8DCC2EE0-009F-443E-9043-B81270374460}" srcId="{A1824C80-D408-4F85-92BC-55A2B9C930CF}" destId="{4A82099B-4E6E-4C7E-81DA-4BFF13CE0665}" srcOrd="4" destOrd="0" parTransId="{A89348BD-9AEE-40E6-B411-1704E3B3C6E0}" sibTransId="{1A476031-2A10-4C8D-8005-D8E90B531D58}"/>
    <dgm:cxn modelId="{12D2355B-8BD1-4B2C-B198-E711DDDD910A}" srcId="{E0325FE9-340D-4899-AB53-BEA3E461B179}" destId="{6235FFA2-268F-4450-81C1-B4F19583EE5C}" srcOrd="1" destOrd="0" parTransId="{D75DFF80-0042-4069-BE7F-E03948C47CA7}" sibTransId="{86645D94-59FB-4CF3-890D-5402C927CF6A}"/>
    <dgm:cxn modelId="{FB2D5B9A-199A-4A05-BFE0-70EF03C195F4}" type="presOf" srcId="{40E40C75-9437-4F09-832F-276DFA13BEBF}" destId="{0B4256C2-6827-43CA-B7F8-417512F0C920}" srcOrd="0" destOrd="1" presId="urn:microsoft.com/office/officeart/2005/8/layout/chevron2"/>
    <dgm:cxn modelId="{304A8C8B-7AA5-4D6E-8F2C-6A105CBBD944}" type="presParOf" srcId="{744D6345-DC21-458F-AAE5-0365B29669BF}" destId="{BA4C7BE1-A139-4F55-AA39-00CE2D5774F2}" srcOrd="0" destOrd="0" presId="urn:microsoft.com/office/officeart/2005/8/layout/chevron2"/>
    <dgm:cxn modelId="{F31D377F-4EEE-4FCA-A752-1CE686409AD8}" type="presParOf" srcId="{BA4C7BE1-A139-4F55-AA39-00CE2D5774F2}" destId="{F0C2D6C5-CC8D-4DF1-BE5F-9829AC20671D}" srcOrd="0" destOrd="0" presId="urn:microsoft.com/office/officeart/2005/8/layout/chevron2"/>
    <dgm:cxn modelId="{E4A6A627-3063-430F-AFC8-44EB6FBC399E}" type="presParOf" srcId="{BA4C7BE1-A139-4F55-AA39-00CE2D5774F2}" destId="{612BD6AB-C101-422C-A1E7-5EDE64F2C70A}" srcOrd="1" destOrd="0" presId="urn:microsoft.com/office/officeart/2005/8/layout/chevron2"/>
    <dgm:cxn modelId="{CE54E571-8902-4AED-9471-8F6F8F09CAF8}" type="presParOf" srcId="{744D6345-DC21-458F-AAE5-0365B29669BF}" destId="{0A58C3EA-A8E6-469B-9802-F9875D157A67}" srcOrd="1" destOrd="0" presId="urn:microsoft.com/office/officeart/2005/8/layout/chevron2"/>
    <dgm:cxn modelId="{B489808E-BA84-4150-B649-C414E83D4ADD}" type="presParOf" srcId="{744D6345-DC21-458F-AAE5-0365B29669BF}" destId="{BB150ECB-F97F-4613-8039-A6E4B3CCECF4}" srcOrd="2" destOrd="0" presId="urn:microsoft.com/office/officeart/2005/8/layout/chevron2"/>
    <dgm:cxn modelId="{CD73F433-0663-418A-AE0B-A63E55FFD3CC}" type="presParOf" srcId="{BB150ECB-F97F-4613-8039-A6E4B3CCECF4}" destId="{3123880E-D553-4DFC-808E-2FF964BE2B9F}" srcOrd="0" destOrd="0" presId="urn:microsoft.com/office/officeart/2005/8/layout/chevron2"/>
    <dgm:cxn modelId="{68D717D0-8CC4-48FC-BD51-ED97CDCC0200}" type="presParOf" srcId="{BB150ECB-F97F-4613-8039-A6E4B3CCECF4}" destId="{1B70C509-69AC-46CC-9F85-C11E0413C14C}" srcOrd="1" destOrd="0" presId="urn:microsoft.com/office/officeart/2005/8/layout/chevron2"/>
    <dgm:cxn modelId="{F8133FF0-7EE9-477B-BD91-026CAAA13B15}" type="presParOf" srcId="{744D6345-DC21-458F-AAE5-0365B29669BF}" destId="{C96ADBF0-6BDD-4780-A458-6DFDD2D58B04}" srcOrd="3" destOrd="0" presId="urn:microsoft.com/office/officeart/2005/8/layout/chevron2"/>
    <dgm:cxn modelId="{D6C7AE29-AA86-4CF9-983B-70CC2513DA71}" type="presParOf" srcId="{744D6345-DC21-458F-AAE5-0365B29669BF}" destId="{DD8C579F-CCD5-4994-BDAA-2CD209F88E4D}" srcOrd="4" destOrd="0" presId="urn:microsoft.com/office/officeart/2005/8/layout/chevron2"/>
    <dgm:cxn modelId="{AEF4BBF0-D22E-4CFA-A28F-B29B42F25380}" type="presParOf" srcId="{DD8C579F-CCD5-4994-BDAA-2CD209F88E4D}" destId="{68805398-3FF1-4835-81D7-1796C4BD3E63}" srcOrd="0" destOrd="0" presId="urn:microsoft.com/office/officeart/2005/8/layout/chevron2"/>
    <dgm:cxn modelId="{456989E9-6A29-4588-ADF1-8265ED5FA10C}" type="presParOf" srcId="{DD8C579F-CCD5-4994-BDAA-2CD209F88E4D}" destId="{0B4256C2-6827-43CA-B7F8-417512F0C92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579F5-0248-4F8C-A2C5-0D6430FF9BA1}">
      <dsp:nvSpPr>
        <dsp:cNvPr id="0" name=""/>
        <dsp:cNvSpPr/>
      </dsp:nvSpPr>
      <dsp:spPr>
        <a:xfrm>
          <a:off x="0" y="3898102"/>
          <a:ext cx="7704856" cy="852809"/>
        </a:xfrm>
        <a:prstGeom prst="rect">
          <a:avLst/>
        </a:prstGeom>
        <a:solidFill>
          <a:schemeClr val="accent5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Муниципальные акты о КСО</a:t>
          </a:r>
          <a:endParaRPr lang="ru-RU" sz="3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3898102"/>
        <a:ext cx="7704856" cy="852809"/>
      </dsp:txXfrm>
    </dsp:sp>
    <dsp:sp modelId="{C6708EB2-4337-4B15-B31A-F97023C0E067}">
      <dsp:nvSpPr>
        <dsp:cNvPr id="0" name=""/>
        <dsp:cNvSpPr/>
      </dsp:nvSpPr>
      <dsp:spPr>
        <a:xfrm rot="10800000">
          <a:off x="0" y="2599273"/>
          <a:ext cx="7704856" cy="1311621"/>
        </a:xfrm>
        <a:prstGeom prst="upArrowCallout">
          <a:avLst/>
        </a:prstGeom>
        <a:solidFill>
          <a:srgbClr val="FFFF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Законы субъектов РФ о КСО</a:t>
          </a:r>
          <a:endParaRPr lang="ru-RU" sz="3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599273"/>
        <a:ext cx="7704856" cy="852252"/>
      </dsp:txXfrm>
    </dsp:sp>
    <dsp:sp modelId="{D2B0158A-4E2C-491A-8871-A293B0D7BBE6}">
      <dsp:nvSpPr>
        <dsp:cNvPr id="0" name=""/>
        <dsp:cNvSpPr/>
      </dsp:nvSpPr>
      <dsp:spPr>
        <a:xfrm rot="10800000">
          <a:off x="0" y="1300444"/>
          <a:ext cx="7704856" cy="1311621"/>
        </a:xfrm>
        <a:prstGeom prst="upArrowCallout">
          <a:avLst/>
        </a:prstGeom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Закон о региональных КСО № 6-ФЗ</a:t>
          </a:r>
          <a:endParaRPr lang="ru-RU" sz="3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300444"/>
        <a:ext cx="7704856" cy="852252"/>
      </dsp:txXfrm>
    </dsp:sp>
    <dsp:sp modelId="{FD133BEF-68C3-45FE-B3FA-D48ACB9FCA87}">
      <dsp:nvSpPr>
        <dsp:cNvPr id="0" name=""/>
        <dsp:cNvSpPr/>
      </dsp:nvSpPr>
      <dsp:spPr>
        <a:xfrm rot="10800000">
          <a:off x="0" y="1615"/>
          <a:ext cx="7704856" cy="1311621"/>
        </a:xfrm>
        <a:prstGeom prst="upArrowCallout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Бюджетный кодекс РФ</a:t>
          </a:r>
          <a:endParaRPr lang="ru-RU" sz="31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615"/>
        <a:ext cx="7704856" cy="852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C2D6C5-CC8D-4DF1-BE5F-9829AC20671D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0" y="522165"/>
        <a:ext cx="1038004" cy="444858"/>
      </dsp:txXfrm>
    </dsp:sp>
    <dsp:sp modelId="{612BD6AB-C101-422C-A1E7-5EDE64F2C70A}">
      <dsp:nvSpPr>
        <dsp:cNvPr id="0" name=""/>
        <dsp:cNvSpPr/>
      </dsp:nvSpPr>
      <dsp:spPr>
        <a:xfrm rot="5400000">
          <a:off x="3988685" y="-2947517"/>
          <a:ext cx="963860" cy="6865222"/>
        </a:xfrm>
        <a:prstGeom prst="round2SameRect">
          <a:avLst/>
        </a:prstGeom>
        <a:solidFill>
          <a:srgbClr val="CCECFF">
            <a:alpha val="89804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эффективность  распоряжения, использования и продажи земельных участков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38004" y="50216"/>
        <a:ext cx="6818170" cy="869756"/>
      </dsp:txXfrm>
    </dsp:sp>
    <dsp:sp modelId="{3123880E-D553-4DFC-808E-2FF964BE2B9F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0" y="1809570"/>
        <a:ext cx="1038004" cy="444858"/>
      </dsp:txXfrm>
    </dsp:sp>
    <dsp:sp modelId="{1B70C509-69AC-46CC-9F85-C11E0413C14C}">
      <dsp:nvSpPr>
        <dsp:cNvPr id="0" name=""/>
        <dsp:cNvSpPr/>
      </dsp:nvSpPr>
      <dsp:spPr>
        <a:xfrm rot="5400000">
          <a:off x="3988685" y="-1668777"/>
          <a:ext cx="963860" cy="6865222"/>
        </a:xfrm>
        <a:prstGeom prst="round2SameRect">
          <a:avLst/>
        </a:prstGeom>
        <a:solidFill>
          <a:srgbClr val="CCEC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целевое и эффективное использование средств, направленных на приобретение медицинского оборудования для учреждений здравоохранения области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038004" y="1328956"/>
        <a:ext cx="6818170" cy="869756"/>
      </dsp:txXfrm>
    </dsp:sp>
    <dsp:sp modelId="{68805398-3FF1-4835-81D7-1796C4BD3E63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0" y="3096976"/>
        <a:ext cx="1038004" cy="444858"/>
      </dsp:txXfrm>
    </dsp:sp>
    <dsp:sp modelId="{0B4256C2-6827-43CA-B7F8-417512F0C920}">
      <dsp:nvSpPr>
        <dsp:cNvPr id="0" name=""/>
        <dsp:cNvSpPr/>
      </dsp:nvSpPr>
      <dsp:spPr>
        <a:xfrm rot="5400000">
          <a:off x="3988685" y="-364909"/>
          <a:ext cx="963860" cy="6865222"/>
        </a:xfrm>
        <a:prstGeom prst="round2SameRect">
          <a:avLst/>
        </a:prstGeom>
        <a:solidFill>
          <a:srgbClr val="CCEC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целевое и эффективное использование средств, </a:t>
          </a: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направленных </a:t>
          </a: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на социальную поддержку населения области (ветераны труда, малоимущие граждане, дети и подростки)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 smtClean="0"/>
        </a:p>
      </dsp:txBody>
      <dsp:txXfrm rot="-5400000">
        <a:off x="1038004" y="2632824"/>
        <a:ext cx="6818170" cy="8697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0.29637</cdr:x>
      <cdr:y>0.06948</cdr:y>
    </cdr:from>
    <cdr:to>
      <cdr:x>0.39963</cdr:x>
      <cdr:y>0.20623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24700" y="46462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0.09818</cdr:x>
      <cdr:y>0.01005</cdr:y>
    </cdr:from>
    <cdr:to>
      <cdr:x>0.90619</cdr:x>
      <cdr:y>0.1468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69487" y="67202"/>
          <a:ext cx="7155778" cy="914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290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EURORAI</a:t>
            </a:r>
            <a:endParaRPr lang="ru-RU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07/10/2011</a:t>
            </a:r>
            <a:endParaRPr lang="ru-RU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1331" y="887096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D76CE67-7FE1-4053-A49B-37D1EA0D88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2619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D80CFB-BB25-4D00-ADFB-C59DDB2F03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450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9A7981-A5F3-4EFB-9A13-EC6CA2CE4F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B1CB79-501E-4C5E-AF5B-0A5C6A46B0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86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6C8F03-4C05-4B38-9E40-B9BC2C7E2D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576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7BC553-45B6-4C7F-A8B4-344A11B589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312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4C3B7-3776-41DF-868C-BD7303BA58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0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4531C9-6FEF-4D17-A1C8-3A0D4A21CF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63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A188F-DB1A-48DF-8FD9-5376124B9C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39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A8ADB0-2FE9-432B-9E10-D9B6B100A9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47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28263D-6376-469A-B0FF-5F9A92EB8A5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992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02C21D-6861-4825-9B3F-CF3D5E6594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41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241061-2DD6-49F3-A19E-F27E50592E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21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2" r:id="rId3"/>
    <p:sldLayoutId id="2147484073" r:id="rId4"/>
    <p:sldLayoutId id="2147484074" r:id="rId5"/>
    <p:sldLayoutId id="2147484075" r:id="rId6"/>
    <p:sldLayoutId id="2147484076" r:id="rId7"/>
    <p:sldLayoutId id="2147484077" r:id="rId8"/>
    <p:sldLayoutId id="2147484078" r:id="rId9"/>
    <p:sldLayoutId id="2147484079" r:id="rId10"/>
    <p:sldLayoutId id="21474840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.xml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pn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6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tif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9" Type="http://schemas.openxmlformats.org/officeDocument/2006/relationships/image" Target="../media/image47.jpeg"/><Relationship Id="rId21" Type="http://schemas.openxmlformats.org/officeDocument/2006/relationships/image" Target="../media/image29.jpeg"/><Relationship Id="rId34" Type="http://schemas.openxmlformats.org/officeDocument/2006/relationships/image" Target="../media/image42.jpeg"/><Relationship Id="rId42" Type="http://schemas.openxmlformats.org/officeDocument/2006/relationships/image" Target="../media/image50.jpeg"/><Relationship Id="rId47" Type="http://schemas.openxmlformats.org/officeDocument/2006/relationships/image" Target="../media/image55.jpeg"/><Relationship Id="rId50" Type="http://schemas.openxmlformats.org/officeDocument/2006/relationships/image" Target="../media/image58.jpeg"/><Relationship Id="rId55" Type="http://schemas.openxmlformats.org/officeDocument/2006/relationships/image" Target="../media/image3.pn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33" Type="http://schemas.openxmlformats.org/officeDocument/2006/relationships/image" Target="../media/image41.jpeg"/><Relationship Id="rId38" Type="http://schemas.openxmlformats.org/officeDocument/2006/relationships/image" Target="../media/image46.jpeg"/><Relationship Id="rId46" Type="http://schemas.openxmlformats.org/officeDocument/2006/relationships/image" Target="../media/image54.jpeg"/><Relationship Id="rId2" Type="http://schemas.openxmlformats.org/officeDocument/2006/relationships/image" Target="../media/image10.pn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41" Type="http://schemas.openxmlformats.org/officeDocument/2006/relationships/image" Target="../media/image49.jpeg"/><Relationship Id="rId54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32" Type="http://schemas.openxmlformats.org/officeDocument/2006/relationships/image" Target="../media/image40.jpeg"/><Relationship Id="rId37" Type="http://schemas.openxmlformats.org/officeDocument/2006/relationships/image" Target="../media/image45.jpeg"/><Relationship Id="rId40" Type="http://schemas.openxmlformats.org/officeDocument/2006/relationships/image" Target="../media/image48.jpeg"/><Relationship Id="rId45" Type="http://schemas.openxmlformats.org/officeDocument/2006/relationships/image" Target="../media/image53.jpeg"/><Relationship Id="rId53" Type="http://schemas.microsoft.com/office/2007/relationships/hdphoto" Target="../media/hdphoto3.wdp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36" Type="http://schemas.openxmlformats.org/officeDocument/2006/relationships/image" Target="../media/image44.jpeg"/><Relationship Id="rId49" Type="http://schemas.openxmlformats.org/officeDocument/2006/relationships/image" Target="../media/image57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31" Type="http://schemas.openxmlformats.org/officeDocument/2006/relationships/image" Target="../media/image39.jpeg"/><Relationship Id="rId44" Type="http://schemas.openxmlformats.org/officeDocument/2006/relationships/image" Target="../media/image52.jpeg"/><Relationship Id="rId52" Type="http://schemas.openxmlformats.org/officeDocument/2006/relationships/image" Target="../media/image60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Relationship Id="rId35" Type="http://schemas.openxmlformats.org/officeDocument/2006/relationships/image" Target="../media/image43.jpeg"/><Relationship Id="rId43" Type="http://schemas.openxmlformats.org/officeDocument/2006/relationships/image" Target="../media/image51.jpeg"/><Relationship Id="rId48" Type="http://schemas.openxmlformats.org/officeDocument/2006/relationships/image" Target="../media/image56.jpeg"/><Relationship Id="rId8" Type="http://schemas.openxmlformats.org/officeDocument/2006/relationships/image" Target="../media/image16.jpeg"/><Relationship Id="rId51" Type="http://schemas.openxmlformats.org/officeDocument/2006/relationships/image" Target="../media/image59.png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081" y="986792"/>
            <a:ext cx="2255837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56" y="3113965"/>
            <a:ext cx="8809037" cy="206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1753" y="5319210"/>
            <a:ext cx="70657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612BE"/>
                </a:solidFill>
                <a:latin typeface="Times New Roman" pitchFamily="18" charset="0"/>
                <a:cs typeface="Times New Roman" pitchFamily="18" charset="0"/>
              </a:rPr>
              <a:t>Хрипун Валерий Иванович</a:t>
            </a:r>
          </a:p>
          <a:p>
            <a:r>
              <a:rPr lang="ru-RU" dirty="0">
                <a:solidFill>
                  <a:srgbClr val="1612BE"/>
                </a:solidFill>
                <a:latin typeface="Times New Roman" pitchFamily="18" charset="0"/>
                <a:cs typeface="Times New Roman" pitchFamily="18" charset="0"/>
              </a:rPr>
              <a:t>Председатель Контрольно-счетной палаты Ростовской области</a:t>
            </a:r>
          </a:p>
          <a:p>
            <a:r>
              <a:rPr lang="ru-RU" dirty="0">
                <a:solidFill>
                  <a:srgbClr val="1612BE"/>
                </a:solidFill>
                <a:latin typeface="Times New Roman" pitchFamily="18" charset="0"/>
                <a:cs typeface="Times New Roman" pitchFamily="18" charset="0"/>
              </a:rPr>
              <a:t>Калашникова Наталья Александровна</a:t>
            </a:r>
          </a:p>
          <a:p>
            <a:r>
              <a:rPr lang="ru-RU" dirty="0">
                <a:solidFill>
                  <a:srgbClr val="1612BE"/>
                </a:solidFill>
                <a:latin typeface="Times New Roman" pitchFamily="18" charset="0"/>
                <a:cs typeface="Times New Roman" pitchFamily="18" charset="0"/>
              </a:rPr>
              <a:t>Аудитор Контрольно-счетной палаты Ростовской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63054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mph" presetSubtype="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408810" y="225426"/>
            <a:ext cx="8310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Объем  выявленных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2010 году нарушений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7381" y="6176790"/>
            <a:ext cx="3115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Выявлено в ходе проверок доходной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части местных бюджетов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9277" y="6176790"/>
            <a:ext cx="4897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Выявлено в ходе проверки расходования бюджетных средств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87313" y="986578"/>
            <a:ext cx="17287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Млн. рублей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4067672"/>
              </p:ext>
            </p:extLst>
          </p:nvPr>
        </p:nvGraphicFramePr>
        <p:xfrm>
          <a:off x="241356" y="1403775"/>
          <a:ext cx="8496300" cy="4860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" name="Прямая соединительная линия 3"/>
          <p:cNvCxnSpPr/>
          <p:nvPr/>
        </p:nvCxnSpPr>
        <p:spPr>
          <a:xfrm>
            <a:off x="667518" y="4554125"/>
            <a:ext cx="0" cy="1845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851920" y="4554125"/>
            <a:ext cx="0" cy="18452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577445" y="4554125"/>
            <a:ext cx="0" cy="19871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64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"/>
          <p:cNvSpPr txBox="1"/>
          <p:nvPr/>
        </p:nvSpPr>
        <p:spPr>
          <a:xfrm>
            <a:off x="976535" y="42850"/>
            <a:ext cx="7155778" cy="91441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Меры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принятые по результатам проверок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за 2010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sz="1100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6353884"/>
              </p:ext>
            </p:extLst>
          </p:nvPr>
        </p:nvGraphicFramePr>
        <p:xfrm>
          <a:off x="247621" y="863715"/>
          <a:ext cx="8856051" cy="668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501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9"/>
          <p:cNvSpPr>
            <a:spLocks noChangeArrowheads="1"/>
          </p:cNvSpPr>
          <p:nvPr/>
        </p:nvSpPr>
        <p:spPr bwMode="auto">
          <a:xfrm>
            <a:off x="1260475" y="44450"/>
            <a:ext cx="64801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ru-RU" sz="3000" b="1" dirty="0">
                <a:latin typeface="Times New Roman" pitchFamily="18" charset="0"/>
              </a:rPr>
              <a:t>Реализация материалов проверок</a:t>
            </a:r>
          </a:p>
        </p:txBody>
      </p:sp>
      <p:pic>
        <p:nvPicPr>
          <p:cNvPr id="6" name="Picture 17" descr="Герб КСП для папок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1755775"/>
            <a:ext cx="3097213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144146" y="1002279"/>
            <a:ext cx="2053588" cy="550542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>
                <a:latin typeface="Tahoma" pitchFamily="34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  <a:effectLst>
                  <a:reflection blurRad="190500" stA="300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Губернатор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 rot="2700000">
            <a:off x="1364865" y="1808227"/>
            <a:ext cx="18605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/>
              <a:t>   </a:t>
            </a:r>
            <a:r>
              <a:rPr lang="ru-RU" sz="1400" dirty="0">
                <a:solidFill>
                  <a:srgbClr val="800000"/>
                </a:solidFill>
                <a:latin typeface="Times New Roman" pitchFamily="18" charset="0"/>
              </a:rPr>
              <a:t>для </a:t>
            </a:r>
            <a:r>
              <a:rPr lang="ru-RU" sz="1400" dirty="0" smtClean="0">
                <a:solidFill>
                  <a:srgbClr val="800000"/>
                </a:solidFill>
                <a:latin typeface="Times New Roman" pitchFamily="18" charset="0"/>
              </a:rPr>
              <a:t>принятия нормативно-распорядительных документов</a:t>
            </a:r>
            <a:endParaRPr lang="ru-RU" sz="1400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 rot="-8100000">
            <a:off x="2047082" y="1978819"/>
            <a:ext cx="1312862" cy="69850"/>
          </a:xfrm>
          <a:prstGeom prst="rightArrow">
            <a:avLst>
              <a:gd name="adj1" fmla="val 50000"/>
              <a:gd name="adj2" fmla="val 469886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07951" y="2714215"/>
            <a:ext cx="1654174" cy="1356546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 sz="2400"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dk1"/>
                </a:solidFill>
                <a:latin typeface="+mn-lt"/>
              </a:defRPr>
            </a:lvl2pPr>
            <a:lvl3pPr marL="1143000" indent="-228600" eaLnBrk="0" hangingPunct="0">
              <a:defRPr>
                <a:solidFill>
                  <a:schemeClr val="dk1"/>
                </a:solidFill>
                <a:latin typeface="+mn-lt"/>
              </a:defRPr>
            </a:lvl3pPr>
            <a:lvl4pPr marL="1600200" indent="-228600" eaLnBrk="0" hangingPunct="0">
              <a:defRPr>
                <a:solidFill>
                  <a:schemeClr val="dk1"/>
                </a:solidFill>
                <a:latin typeface="+mn-lt"/>
              </a:defRPr>
            </a:lvl4pPr>
            <a:lvl5pPr marL="2057400" indent="-228600" eaLnBrk="0" hangingPunct="0">
              <a:defRPr>
                <a:solidFill>
                  <a:schemeClr val="dk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2200" dirty="0" smtClean="0">
                <a:effectLst>
                  <a:reflection blurRad="190500" stA="30000" endPos="45500" dir="5400000" sy="-100000" algn="bl" rotWithShape="0"/>
                </a:effectLst>
              </a:rPr>
              <a:t>Органы управления финансами</a:t>
            </a: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 rot="10800000" flipV="1">
            <a:off x="1908175" y="3141663"/>
            <a:ext cx="1081088" cy="71437"/>
          </a:xfrm>
          <a:prstGeom prst="rightArrow">
            <a:avLst>
              <a:gd name="adj1" fmla="val 50000"/>
              <a:gd name="adj2" fmla="val 42871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1763713" y="3141663"/>
            <a:ext cx="14398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</a:rPr>
              <a:t>для упорядочения </a:t>
            </a:r>
            <a:r>
              <a:rPr lang="ru-RU" sz="1400" dirty="0" smtClean="0">
                <a:solidFill>
                  <a:srgbClr val="800000"/>
                </a:solidFill>
                <a:latin typeface="Times New Roman" pitchFamily="18" charset="0"/>
              </a:rPr>
              <a:t>бюджетного процесса</a:t>
            </a:r>
            <a:endParaRPr lang="ru-RU" sz="1400" dirty="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107951" y="4725144"/>
            <a:ext cx="2053588" cy="1079400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 sz="220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dk1"/>
                </a:solidFill>
                <a:latin typeface="+mn-lt"/>
              </a:defRPr>
            </a:lvl2pPr>
            <a:lvl3pPr marL="1143000" indent="-228600" eaLnBrk="0" hangingPunct="0">
              <a:defRPr>
                <a:solidFill>
                  <a:schemeClr val="dk1"/>
                </a:solidFill>
                <a:latin typeface="+mn-lt"/>
              </a:defRPr>
            </a:lvl3pPr>
            <a:lvl4pPr marL="1600200" indent="-228600" eaLnBrk="0" hangingPunct="0">
              <a:defRPr>
                <a:solidFill>
                  <a:schemeClr val="dk1"/>
                </a:solidFill>
                <a:latin typeface="+mn-lt"/>
              </a:defRPr>
            </a:lvl4pPr>
            <a:lvl5pPr marL="2057400" indent="-228600" eaLnBrk="0" hangingPunct="0">
              <a:defRPr>
                <a:solidFill>
                  <a:schemeClr val="dk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Руководители проверяемых объектов</a:t>
            </a:r>
          </a:p>
        </p:txBody>
      </p:sp>
      <p:sp>
        <p:nvSpPr>
          <p:cNvPr id="14" name="AutoShape 22"/>
          <p:cNvSpPr>
            <a:spLocks noChangeArrowheads="1"/>
          </p:cNvSpPr>
          <p:nvPr/>
        </p:nvSpPr>
        <p:spPr bwMode="auto">
          <a:xfrm rot="-1800000" flipH="1" flipV="1">
            <a:off x="2190750" y="4483100"/>
            <a:ext cx="1360488" cy="84138"/>
          </a:xfrm>
          <a:prstGeom prst="rightArrow">
            <a:avLst>
              <a:gd name="adj1" fmla="val 50000"/>
              <a:gd name="adj2" fmla="val 372652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 rot="-1800000">
            <a:off x="2346325" y="4479925"/>
            <a:ext cx="13970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</a:rPr>
              <a:t>для устранения нарушений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846510" y="1002279"/>
            <a:ext cx="2232470" cy="720725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 sz="220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dk1"/>
                </a:solidFill>
                <a:latin typeface="+mn-lt"/>
              </a:defRPr>
            </a:lvl2pPr>
            <a:lvl3pPr marL="1143000" indent="-228600" eaLnBrk="0" hangingPunct="0">
              <a:defRPr>
                <a:solidFill>
                  <a:schemeClr val="dk1"/>
                </a:solidFill>
                <a:latin typeface="+mn-lt"/>
              </a:defRPr>
            </a:lvl3pPr>
            <a:lvl4pPr marL="1600200" indent="-228600" eaLnBrk="0" hangingPunct="0">
              <a:defRPr>
                <a:solidFill>
                  <a:schemeClr val="dk1"/>
                </a:solidFill>
                <a:latin typeface="+mn-lt"/>
              </a:defRPr>
            </a:lvl4pPr>
            <a:lvl5pPr marL="2057400" indent="-228600" eaLnBrk="0" hangingPunct="0">
              <a:defRPr>
                <a:solidFill>
                  <a:schemeClr val="dk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endParaRPr lang="ru-RU" dirty="0" smtClean="0">
              <a:effectLst>
                <a:reflection blurRad="190500" stA="30000" endPos="45500" dir="5400000" sy="-100000" algn="bl" rotWithShape="0"/>
              </a:effectLst>
            </a:endParaRPr>
          </a:p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Законодательное</a:t>
            </a:r>
          </a:p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Собрание</a:t>
            </a:r>
          </a:p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 </a:t>
            </a:r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 rot="-1781041">
            <a:off x="5886450" y="2003425"/>
            <a:ext cx="1204913" cy="69850"/>
          </a:xfrm>
          <a:prstGeom prst="rightArrow">
            <a:avLst>
              <a:gd name="adj1" fmla="val 50000"/>
              <a:gd name="adj2" fmla="val 431250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 rot="-1800000">
            <a:off x="5741988" y="1931988"/>
            <a:ext cx="1993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 </a:t>
            </a:r>
            <a:r>
              <a:rPr lang="ru-RU" sz="1400">
                <a:solidFill>
                  <a:srgbClr val="800000"/>
                </a:solidFill>
                <a:latin typeface="Times New Roman" pitchFamily="18" charset="0"/>
              </a:rPr>
              <a:t>для принятия НПА</a:t>
            </a: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7380288" y="2714215"/>
            <a:ext cx="1656208" cy="1356546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 sz="220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dk1"/>
                </a:solidFill>
                <a:latin typeface="+mn-lt"/>
              </a:defRPr>
            </a:lvl2pPr>
            <a:lvl3pPr marL="1143000" indent="-228600" eaLnBrk="0" hangingPunct="0">
              <a:defRPr>
                <a:solidFill>
                  <a:schemeClr val="dk1"/>
                </a:solidFill>
                <a:latin typeface="+mn-lt"/>
              </a:defRPr>
            </a:lvl3pPr>
            <a:lvl4pPr marL="1600200" indent="-228600" eaLnBrk="0" hangingPunct="0">
              <a:defRPr>
                <a:solidFill>
                  <a:schemeClr val="dk1"/>
                </a:solidFill>
                <a:latin typeface="+mn-lt"/>
              </a:defRPr>
            </a:lvl4pPr>
            <a:lvl5pPr marL="2057400" indent="-228600" eaLnBrk="0" hangingPunct="0">
              <a:defRPr>
                <a:solidFill>
                  <a:schemeClr val="dk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err="1" smtClean="0">
                <a:effectLst>
                  <a:reflection blurRad="190500" stA="30000" endPos="45500" dir="5400000" sy="-100000" algn="bl" rotWithShape="0"/>
                </a:effectLst>
              </a:rPr>
              <a:t>Правоохра-нительные</a:t>
            </a: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 органы</a:t>
            </a:r>
          </a:p>
        </p:txBody>
      </p:sp>
      <p:sp>
        <p:nvSpPr>
          <p:cNvPr id="20" name="AutoShape 9"/>
          <p:cNvSpPr>
            <a:spLocks noChangeArrowheads="1"/>
          </p:cNvSpPr>
          <p:nvPr/>
        </p:nvSpPr>
        <p:spPr bwMode="auto">
          <a:xfrm>
            <a:off x="6084888" y="3213100"/>
            <a:ext cx="1223962" cy="71438"/>
          </a:xfrm>
          <a:prstGeom prst="rightArrow">
            <a:avLst>
              <a:gd name="adj1" fmla="val 50000"/>
              <a:gd name="adj2" fmla="val 453316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6084888" y="3213100"/>
            <a:ext cx="122396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</a:rPr>
              <a:t>для пресечения правонарушений</a:t>
            </a: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6804024" y="4725144"/>
            <a:ext cx="2232471" cy="1079400"/>
          </a:xfrm>
          <a:prstGeom prst="rect">
            <a:avLst/>
          </a:prstGeom>
          <a:solidFill>
            <a:srgbClr val="9DEBF5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/>
          <a:lstStyle>
            <a:defPPr>
              <a:defRPr lang="ru-RU"/>
            </a:defPPr>
            <a:lvl1pPr algn="ctr" eaLnBrk="1" hangingPunct="1">
              <a:defRPr sz="220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dk1"/>
                </a:solidFill>
                <a:latin typeface="+mn-lt"/>
              </a:defRPr>
            </a:lvl2pPr>
            <a:lvl3pPr marL="1143000" indent="-228600" eaLnBrk="0" hangingPunct="0">
              <a:defRPr>
                <a:solidFill>
                  <a:schemeClr val="dk1"/>
                </a:solidFill>
                <a:latin typeface="+mn-lt"/>
              </a:defRPr>
            </a:lvl3pPr>
            <a:lvl4pPr marL="1600200" indent="-228600" eaLnBrk="0" hangingPunct="0">
              <a:defRPr>
                <a:solidFill>
                  <a:schemeClr val="dk1"/>
                </a:solidFill>
                <a:latin typeface="+mn-lt"/>
              </a:defRPr>
            </a:lvl4pPr>
            <a:lvl5pPr marL="2057400" indent="-228600" eaLnBrk="0" hangingPunct="0">
              <a:defRPr>
                <a:solidFill>
                  <a:schemeClr val="dk1"/>
                </a:solidFill>
                <a:latin typeface="+mn-lt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СМИ</a:t>
            </a:r>
          </a:p>
          <a:p>
            <a:pPr>
              <a:defRPr/>
            </a:pPr>
            <a:r>
              <a:rPr lang="ru-RU" dirty="0" smtClean="0">
                <a:effectLst>
                  <a:reflection blurRad="190500" stA="30000" endPos="45500" dir="5400000" sy="-100000" algn="bl" rotWithShape="0"/>
                </a:effectLst>
              </a:rPr>
              <a:t> Гражданское общество</a:t>
            </a: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 rot="2700000">
            <a:off x="5767388" y="4351337"/>
            <a:ext cx="1079500" cy="73025"/>
          </a:xfrm>
          <a:prstGeom prst="rightArrow">
            <a:avLst>
              <a:gd name="adj1" fmla="val 50000"/>
              <a:gd name="adj2" fmla="val 369565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 rot="2700000">
            <a:off x="5395913" y="4265613"/>
            <a:ext cx="1397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solidFill>
                  <a:srgbClr val="800000"/>
                </a:solidFill>
                <a:latin typeface="Times New Roman" pitchFamily="18" charset="0"/>
              </a:rPr>
              <a:t>для реализации принципа гласности</a:t>
            </a:r>
          </a:p>
        </p:txBody>
      </p:sp>
    </p:spTree>
    <p:extLst>
      <p:ext uri="{BB962C8B-B14F-4D97-AF65-F5344CB8AC3E}">
        <p14:creationId xmlns:p14="http://schemas.microsoft.com/office/powerpoint/2010/main" val="19694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 animBg="1"/>
      <p:bldP spid="11" grpId="0" animBg="1"/>
      <p:bldP spid="12" grpId="0"/>
      <p:bldP spid="14" grpId="0" animBg="1"/>
      <p:bldP spid="15" grpId="0"/>
      <p:bldP spid="17" grpId="0" animBg="1"/>
      <p:bldP spid="18" grpId="0"/>
      <p:bldP spid="20" grpId="0" animBg="1"/>
      <p:bldP spid="21" grpId="0"/>
      <p:bldP spid="23" grpId="0" animBg="1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340644" y="3175"/>
            <a:ext cx="643731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Подготовительный этап контрольного мероприятия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10632" y="1264979"/>
            <a:ext cx="8594174" cy="4324261"/>
          </a:xfrm>
          <a:prstGeom prst="rect">
            <a:avLst/>
          </a:prstGeom>
          <a:solidFill>
            <a:srgbClr val="99CCFF"/>
          </a:soli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Aft>
                <a:spcPts val="60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При подготовке контрольного мероприятия необходимо: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осуществить сбор информации об объекте, а также обратить внимание на результаты ранее проведенных проверок 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определить объем проверки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определить общий подход к проведению проверки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определить сроки и этапы проверки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составить программу проверки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определить требования к работникам, к формированию инспекторской группы, распределению обязанностей</a:t>
            </a:r>
          </a:p>
          <a:p>
            <a:pPr marL="457200" indent="-457200">
              <a:spcAft>
                <a:spcPts val="600"/>
              </a:spcAft>
              <a:buFontTx/>
              <a:buBlip>
                <a:blip r:embed="rId5"/>
              </a:buBlip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проинформировать объект контроля о готовящейся проверке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5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634300" y="-59978"/>
            <a:ext cx="78787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атрибуты программного модуля</a:t>
            </a:r>
          </a:p>
        </p:txBody>
      </p:sp>
      <p:grpSp>
        <p:nvGrpSpPr>
          <p:cNvPr id="6" name="Группа 2"/>
          <p:cNvGrpSpPr/>
          <p:nvPr/>
        </p:nvGrpSpPr>
        <p:grpSpPr>
          <a:xfrm>
            <a:off x="701291" y="1358771"/>
            <a:ext cx="7862888" cy="4440394"/>
            <a:chOff x="268839" y="2038419"/>
            <a:chExt cx="8594174" cy="2310210"/>
          </a:xfrm>
          <a:solidFill>
            <a:schemeClr val="accent6">
              <a:lumMod val="20000"/>
              <a:lumOff val="80000"/>
            </a:schemeClr>
          </a:solidFill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7" name="Полилиния 6"/>
            <p:cNvSpPr/>
            <p:nvPr/>
          </p:nvSpPr>
          <p:spPr>
            <a:xfrm>
              <a:off x="268839" y="2038419"/>
              <a:ext cx="8594174" cy="733590"/>
            </a:xfrm>
            <a:custGeom>
              <a:avLst/>
              <a:gdLst>
                <a:gd name="connsiteX0" fmla="*/ 0 w 8594174"/>
                <a:gd name="connsiteY0" fmla="*/ 122267 h 733590"/>
                <a:gd name="connsiteX1" fmla="*/ 122267 w 8594174"/>
                <a:gd name="connsiteY1" fmla="*/ 0 h 733590"/>
                <a:gd name="connsiteX2" fmla="*/ 8471907 w 8594174"/>
                <a:gd name="connsiteY2" fmla="*/ 0 h 733590"/>
                <a:gd name="connsiteX3" fmla="*/ 8594174 w 8594174"/>
                <a:gd name="connsiteY3" fmla="*/ 122267 h 733590"/>
                <a:gd name="connsiteX4" fmla="*/ 8594174 w 8594174"/>
                <a:gd name="connsiteY4" fmla="*/ 611323 h 733590"/>
                <a:gd name="connsiteX5" fmla="*/ 8471907 w 8594174"/>
                <a:gd name="connsiteY5" fmla="*/ 733590 h 733590"/>
                <a:gd name="connsiteX6" fmla="*/ 122267 w 8594174"/>
                <a:gd name="connsiteY6" fmla="*/ 733590 h 733590"/>
                <a:gd name="connsiteX7" fmla="*/ 0 w 8594174"/>
                <a:gd name="connsiteY7" fmla="*/ 611323 h 733590"/>
                <a:gd name="connsiteX8" fmla="*/ 0 w 8594174"/>
                <a:gd name="connsiteY8" fmla="*/ 122267 h 73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4174" h="733590">
                  <a:moveTo>
                    <a:pt x="0" y="122267"/>
                  </a:moveTo>
                  <a:cubicBezTo>
                    <a:pt x="0" y="54741"/>
                    <a:pt x="54741" y="0"/>
                    <a:pt x="122267" y="0"/>
                  </a:cubicBezTo>
                  <a:lnTo>
                    <a:pt x="8471907" y="0"/>
                  </a:lnTo>
                  <a:cubicBezTo>
                    <a:pt x="8539433" y="0"/>
                    <a:pt x="8594174" y="54741"/>
                    <a:pt x="8594174" y="122267"/>
                  </a:cubicBezTo>
                  <a:lnTo>
                    <a:pt x="8594174" y="611323"/>
                  </a:lnTo>
                  <a:cubicBezTo>
                    <a:pt x="8594174" y="678849"/>
                    <a:pt x="8539433" y="733590"/>
                    <a:pt x="8471907" y="733590"/>
                  </a:cubicBezTo>
                  <a:lnTo>
                    <a:pt x="122267" y="733590"/>
                  </a:lnTo>
                  <a:cubicBezTo>
                    <a:pt x="54741" y="733590"/>
                    <a:pt x="0" y="678849"/>
                    <a:pt x="0" y="611323"/>
                  </a:cubicBezTo>
                  <a:lnTo>
                    <a:pt x="0" y="122267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108201" tIns="108201" rIns="108201" bIns="108201" spcCol="1270" anchor="ctr"/>
            <a:lstStyle/>
            <a:p>
              <a:pPr defTabSz="844550">
                <a:spcAft>
                  <a:spcPts val="1200"/>
                </a:spcAft>
                <a:defRPr/>
              </a:pP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ориентирован на определенный круг проверяемых объектов, имеющих специализированную сферу полномочий с бюджетным обеспечением </a:t>
              </a: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68839" y="2826729"/>
              <a:ext cx="8594174" cy="733590"/>
            </a:xfrm>
            <a:custGeom>
              <a:avLst/>
              <a:gdLst>
                <a:gd name="connsiteX0" fmla="*/ 0 w 8594174"/>
                <a:gd name="connsiteY0" fmla="*/ 122267 h 733590"/>
                <a:gd name="connsiteX1" fmla="*/ 122267 w 8594174"/>
                <a:gd name="connsiteY1" fmla="*/ 0 h 733590"/>
                <a:gd name="connsiteX2" fmla="*/ 8471907 w 8594174"/>
                <a:gd name="connsiteY2" fmla="*/ 0 h 733590"/>
                <a:gd name="connsiteX3" fmla="*/ 8594174 w 8594174"/>
                <a:gd name="connsiteY3" fmla="*/ 122267 h 733590"/>
                <a:gd name="connsiteX4" fmla="*/ 8594174 w 8594174"/>
                <a:gd name="connsiteY4" fmla="*/ 611323 h 733590"/>
                <a:gd name="connsiteX5" fmla="*/ 8471907 w 8594174"/>
                <a:gd name="connsiteY5" fmla="*/ 733590 h 733590"/>
                <a:gd name="connsiteX6" fmla="*/ 122267 w 8594174"/>
                <a:gd name="connsiteY6" fmla="*/ 733590 h 733590"/>
                <a:gd name="connsiteX7" fmla="*/ 0 w 8594174"/>
                <a:gd name="connsiteY7" fmla="*/ 611323 h 733590"/>
                <a:gd name="connsiteX8" fmla="*/ 0 w 8594174"/>
                <a:gd name="connsiteY8" fmla="*/ 122267 h 73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4174" h="733590">
                  <a:moveTo>
                    <a:pt x="0" y="122267"/>
                  </a:moveTo>
                  <a:cubicBezTo>
                    <a:pt x="0" y="54741"/>
                    <a:pt x="54741" y="0"/>
                    <a:pt x="122267" y="0"/>
                  </a:cubicBezTo>
                  <a:lnTo>
                    <a:pt x="8471907" y="0"/>
                  </a:lnTo>
                  <a:cubicBezTo>
                    <a:pt x="8539433" y="0"/>
                    <a:pt x="8594174" y="54741"/>
                    <a:pt x="8594174" y="122267"/>
                  </a:cubicBezTo>
                  <a:lnTo>
                    <a:pt x="8594174" y="611323"/>
                  </a:lnTo>
                  <a:cubicBezTo>
                    <a:pt x="8594174" y="678849"/>
                    <a:pt x="8539433" y="733590"/>
                    <a:pt x="8471907" y="733590"/>
                  </a:cubicBezTo>
                  <a:lnTo>
                    <a:pt x="122267" y="733590"/>
                  </a:lnTo>
                  <a:cubicBezTo>
                    <a:pt x="54741" y="733590"/>
                    <a:pt x="0" y="678849"/>
                    <a:pt x="0" y="611323"/>
                  </a:cubicBezTo>
                  <a:lnTo>
                    <a:pt x="0" y="122267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108201" tIns="108201" rIns="108201" bIns="108201" spcCol="1270" anchor="ctr"/>
            <a:lstStyle/>
            <a:p>
              <a:pPr defTabSz="844550">
                <a:spcAft>
                  <a:spcPts val="1200"/>
                </a:spcAft>
                <a:defRPr/>
              </a:pP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реализует некоторую логику (алгоритм) проведения аналитических процедур и процедур проверки</a:t>
              </a: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268839" y="3615039"/>
              <a:ext cx="8594174" cy="733590"/>
            </a:xfrm>
            <a:custGeom>
              <a:avLst/>
              <a:gdLst>
                <a:gd name="connsiteX0" fmla="*/ 0 w 8594174"/>
                <a:gd name="connsiteY0" fmla="*/ 122267 h 733590"/>
                <a:gd name="connsiteX1" fmla="*/ 122267 w 8594174"/>
                <a:gd name="connsiteY1" fmla="*/ 0 h 733590"/>
                <a:gd name="connsiteX2" fmla="*/ 8471907 w 8594174"/>
                <a:gd name="connsiteY2" fmla="*/ 0 h 733590"/>
                <a:gd name="connsiteX3" fmla="*/ 8594174 w 8594174"/>
                <a:gd name="connsiteY3" fmla="*/ 122267 h 733590"/>
                <a:gd name="connsiteX4" fmla="*/ 8594174 w 8594174"/>
                <a:gd name="connsiteY4" fmla="*/ 611323 h 733590"/>
                <a:gd name="connsiteX5" fmla="*/ 8471907 w 8594174"/>
                <a:gd name="connsiteY5" fmla="*/ 733590 h 733590"/>
                <a:gd name="connsiteX6" fmla="*/ 122267 w 8594174"/>
                <a:gd name="connsiteY6" fmla="*/ 733590 h 733590"/>
                <a:gd name="connsiteX7" fmla="*/ 0 w 8594174"/>
                <a:gd name="connsiteY7" fmla="*/ 611323 h 733590"/>
                <a:gd name="connsiteX8" fmla="*/ 0 w 8594174"/>
                <a:gd name="connsiteY8" fmla="*/ 122267 h 733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94174" h="733590">
                  <a:moveTo>
                    <a:pt x="0" y="122267"/>
                  </a:moveTo>
                  <a:cubicBezTo>
                    <a:pt x="0" y="54741"/>
                    <a:pt x="54741" y="0"/>
                    <a:pt x="122267" y="0"/>
                  </a:cubicBezTo>
                  <a:lnTo>
                    <a:pt x="8471907" y="0"/>
                  </a:lnTo>
                  <a:cubicBezTo>
                    <a:pt x="8539433" y="0"/>
                    <a:pt x="8594174" y="54741"/>
                    <a:pt x="8594174" y="122267"/>
                  </a:cubicBezTo>
                  <a:lnTo>
                    <a:pt x="8594174" y="611323"/>
                  </a:lnTo>
                  <a:cubicBezTo>
                    <a:pt x="8594174" y="678849"/>
                    <a:pt x="8539433" y="733590"/>
                    <a:pt x="8471907" y="733590"/>
                  </a:cubicBezTo>
                  <a:lnTo>
                    <a:pt x="122267" y="733590"/>
                  </a:lnTo>
                  <a:cubicBezTo>
                    <a:pt x="54741" y="733590"/>
                    <a:pt x="0" y="678849"/>
                    <a:pt x="0" y="611323"/>
                  </a:cubicBezTo>
                  <a:lnTo>
                    <a:pt x="0" y="122267"/>
                  </a:lnTo>
                  <a:close/>
                </a:path>
              </a:pathLst>
            </a:cu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lIns="108201" tIns="108201" rIns="108201" bIns="108201" spcCol="1270" anchor="ctr"/>
            <a:lstStyle/>
            <a:p>
              <a:pPr defTabSz="844550">
                <a:spcAft>
                  <a:spcPts val="1200"/>
                </a:spcAft>
                <a:defRPr/>
              </a:pP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используется в одном или нескольких </a:t>
              </a:r>
              <a:r>
                <a:rPr lang="ru-RU" sz="2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контекстах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97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46312" y="119964"/>
            <a:ext cx="58259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Детальному аналитическому изучению подлежит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25727" y="1088740"/>
            <a:ext cx="8810323" cy="5093702"/>
          </a:xfrm>
          <a:prstGeom prst="rect">
            <a:avLst/>
          </a:prstGeom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нормативная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правовая база, регламентирующая систему межбюджетных отношений в области,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направления использования средств финансовой помощи местным бюджетам, 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организационная структура и порядок финансирования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оперативные и бухгалтерские отчеты финансовых органов региона и проверяемых муниципальных образований об объемах межбюджетных трансфертов местным бюджетам в динамике и структуре,</a:t>
            </a: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оперативного, текущего и последующего контроля за исполнением бюджета  органов государственного  и  муниципального контроля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другие источники, позволяющие оценить влияние объемов финансовой помощи и их освоения на  удовлетворенность населения качеством жизни в муниципальном образовании (доклады о результатах  и основных направлениях деятельности, публикации в СМИ, заявления и жалобы и др.)</a:t>
            </a:r>
          </a:p>
        </p:txBody>
      </p:sp>
    </p:spTree>
    <p:extLst>
      <p:ext uri="{BB962C8B-B14F-4D97-AF65-F5344CB8AC3E}">
        <p14:creationId xmlns:p14="http://schemas.microsoft.com/office/powerpoint/2010/main" val="64988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8268" y="126266"/>
            <a:ext cx="7813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Типовая часть программного-организационного модуля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188717189"/>
              </p:ext>
            </p:extLst>
          </p:nvPr>
        </p:nvGraphicFramePr>
        <p:xfrm>
          <a:off x="520030" y="1291975"/>
          <a:ext cx="8175377" cy="5305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16375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CDAB826-53A7-4949-A28D-659B1B72A6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dgm id="{3CDAB826-53A7-4949-A28D-659B1B72A6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D40B49-FE09-408B-B13F-DA9CD094B8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75D40B49-FE09-408B-B13F-DA9CD094B8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9D7DEF9-C638-43A5-B713-95311D174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dgm id="{19D7DEF9-C638-43A5-B713-95311D1745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68D5B0E-BABF-4B56-A09D-E031271AD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968D5B0E-BABF-4B56-A09D-E031271AD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FDF5372-A56D-46D1-973C-2B2ED350A4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BFDF5372-A56D-46D1-973C-2B2ED350A4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395288" y="188913"/>
            <a:ext cx="8310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Оценка критериев выбора тем и объектов контроля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412841"/>
              </p:ext>
            </p:extLst>
          </p:nvPr>
        </p:nvGraphicFramePr>
        <p:xfrm>
          <a:off x="116505" y="1092641"/>
          <a:ext cx="8889620" cy="5671763"/>
        </p:xfrm>
        <a:graphic>
          <a:graphicData uri="http://schemas.openxmlformats.org/drawingml/2006/table">
            <a:tbl>
              <a:tblPr firstRow="1" firstCol="1" bandRow="1">
                <a:tableStyleId>{17292A2E-F333-43FB-9621-5CBBE7FDCDCB}</a:tableStyleId>
              </a:tblPr>
              <a:tblGrid>
                <a:gridCol w="3606782"/>
                <a:gridCol w="4108323"/>
                <a:gridCol w="1174515"/>
              </a:tblGrid>
              <a:tr h="5471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Шкалы значений критериев</a:t>
                      </a:r>
                      <a:endParaRPr lang="ru-RU" sz="16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баллов</a:t>
                      </a:r>
                      <a:endParaRPr lang="ru-RU" sz="14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 anchor="ctr"/>
                </a:tc>
              </a:tr>
              <a:tr h="39256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Степень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наличия финансового риска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  <a:tr h="1028795">
                <a:tc>
                  <a:txBody>
                    <a:bodyPr/>
                    <a:lstStyle/>
                    <a:p>
                      <a:pPr marL="87313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1.1. Объем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финансирования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до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млн. рублей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до 100 млн. рублей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от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до 400 млн. рублей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т.д.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  <a:tr h="767454">
                <a:tc>
                  <a:txBody>
                    <a:bodyPr/>
                    <a:lstStyle/>
                    <a:p>
                      <a:pPr marL="87313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1.2. </a:t>
                      </a:r>
                      <a:r>
                        <a:rPr lang="ru-RU" sz="1500" kern="12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Многосубъектность</a:t>
                      </a:r>
                      <a:r>
                        <a:rPr lang="ru-RU" sz="15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получателей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низкая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средняя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высокая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  <a:tr h="767454">
                <a:tc>
                  <a:txBody>
                    <a:bodyPr/>
                    <a:lstStyle/>
                    <a:p>
                      <a:pPr marL="87313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1.3. Множественность </a:t>
                      </a:r>
                      <a:r>
                        <a:rPr lang="ru-RU" sz="15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показателей сметных назначений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низкая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средняя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высокая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  <a:tr h="1290137">
                <a:tc>
                  <a:txBody>
                    <a:bodyPr/>
                    <a:lstStyle/>
                    <a:p>
                      <a:pPr marL="87313" lvl="1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1.4. Проведение </a:t>
                      </a:r>
                      <a:r>
                        <a:rPr lang="ru-RU" sz="15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предшествующих проверок в этой сфере и (или) на данном объекте</a:t>
                      </a:r>
                      <a:endParaRPr lang="ru-RU" sz="1500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проверка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проводилась, нарушения и недостатки устранены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проверка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проводилась, нарушения и </a:t>
                      </a:r>
                      <a:endParaRPr lang="ru-RU" sz="15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недостатки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устранены не в полном 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объеме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проверка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проводилась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  <a:tr h="76745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Социально-экономическая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приоритетность</a:t>
                      </a: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незначительное</a:t>
                      </a:r>
                      <a:endParaRPr lang="ru-RU" sz="15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имеет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как предмет контроля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представляет </a:t>
                      </a: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большой интерес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989" marR="4098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963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428626" y="42784"/>
            <a:ext cx="83105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Интегрированная смысловая матрица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выбора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содержательных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модулей проверки и объектов контроля</a:t>
            </a:r>
          </a:p>
        </p:txBody>
      </p:sp>
      <p:sp>
        <p:nvSpPr>
          <p:cNvPr id="7" name="Счетверенная стрелка 6"/>
          <p:cNvSpPr/>
          <p:nvPr/>
        </p:nvSpPr>
        <p:spPr>
          <a:xfrm>
            <a:off x="1731965" y="1025980"/>
            <a:ext cx="5765360" cy="5516562"/>
          </a:xfrm>
          <a:prstGeom prst="quadArrow">
            <a:avLst>
              <a:gd name="adj1" fmla="val 2140"/>
              <a:gd name="adj2" fmla="val 2591"/>
              <a:gd name="adj3" fmla="val 21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826695" y="1135969"/>
            <a:ext cx="2734230" cy="2592388"/>
          </a:xfrm>
          <a:prstGeom prst="rect">
            <a:avLst/>
          </a:prstGeom>
          <a:solidFill>
            <a:schemeClr val="accent1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88681" y="1135969"/>
            <a:ext cx="2681288" cy="2579794"/>
          </a:xfrm>
          <a:prstGeom prst="rect">
            <a:avLst/>
          </a:prstGeom>
          <a:solidFill>
            <a:srgbClr val="FFFF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847558" y="3831500"/>
            <a:ext cx="2699668" cy="2592388"/>
          </a:xfrm>
          <a:prstGeom prst="rect">
            <a:avLst/>
          </a:prstGeom>
          <a:solidFill>
            <a:srgbClr val="92D05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66230" y="3831091"/>
            <a:ext cx="2695008" cy="2592387"/>
          </a:xfrm>
          <a:prstGeom prst="rect">
            <a:avLst/>
          </a:pr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 rot="-5400000">
            <a:off x="-292893" y="3378994"/>
            <a:ext cx="361791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социальная значимость</a:t>
            </a: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3254375" y="6378575"/>
            <a:ext cx="259238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оценка риска</a:t>
            </a: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 rot="-5400000">
            <a:off x="1154906" y="1958182"/>
            <a:ext cx="1890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высокая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-5400000">
            <a:off x="1154906" y="4739482"/>
            <a:ext cx="18907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менее значимая</a:t>
            </a: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3314700" y="1546225"/>
            <a:ext cx="19478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7" name="Овал 16"/>
          <p:cNvSpPr/>
          <p:nvPr/>
        </p:nvSpPr>
        <p:spPr>
          <a:xfrm>
            <a:off x="3287713" y="1744663"/>
            <a:ext cx="100012" cy="100012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3068638" y="2122488"/>
            <a:ext cx="22240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детские пособия</a:t>
            </a:r>
          </a:p>
        </p:txBody>
      </p:sp>
      <p:sp>
        <p:nvSpPr>
          <p:cNvPr id="19" name="Овал 18"/>
          <p:cNvSpPr/>
          <p:nvPr/>
        </p:nvSpPr>
        <p:spPr>
          <a:xfrm>
            <a:off x="3154363" y="2292350"/>
            <a:ext cx="100012" cy="10001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978525" y="1525588"/>
            <a:ext cx="101600" cy="101600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6080125" y="1374776"/>
            <a:ext cx="1417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2" name="Овал 21"/>
          <p:cNvSpPr/>
          <p:nvPr/>
        </p:nvSpPr>
        <p:spPr>
          <a:xfrm>
            <a:off x="5335588" y="1960563"/>
            <a:ext cx="100012" cy="100012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5353988" y="1773238"/>
            <a:ext cx="179169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социальная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</p:txBody>
      </p:sp>
      <p:sp>
        <p:nvSpPr>
          <p:cNvPr id="24" name="Овал 23"/>
          <p:cNvSpPr/>
          <p:nvPr/>
        </p:nvSpPr>
        <p:spPr>
          <a:xfrm>
            <a:off x="5264150" y="2708275"/>
            <a:ext cx="100013" cy="10001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5159275" y="2626024"/>
            <a:ext cx="1841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жилищно-коммунальная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</p:txBody>
      </p:sp>
      <p:sp>
        <p:nvSpPr>
          <p:cNvPr id="26" name="TextBox 27"/>
          <p:cNvSpPr txBox="1">
            <a:spLocks noChangeArrowheads="1"/>
          </p:cNvSpPr>
          <p:nvPr/>
        </p:nvSpPr>
        <p:spPr bwMode="auto">
          <a:xfrm>
            <a:off x="2987675" y="4797425"/>
            <a:ext cx="16922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долговая и кредитная политика</a:t>
            </a: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5435600" y="4737100"/>
            <a:ext cx="19256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закупки для муниципальных нужд</a:t>
            </a:r>
          </a:p>
        </p:txBody>
      </p:sp>
      <p:sp>
        <p:nvSpPr>
          <p:cNvPr id="28" name="Овал 27"/>
          <p:cNvSpPr/>
          <p:nvPr/>
        </p:nvSpPr>
        <p:spPr>
          <a:xfrm>
            <a:off x="3103563" y="4943475"/>
            <a:ext cx="100012" cy="10001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561013" y="4895850"/>
            <a:ext cx="100012" cy="10001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>
            <a:off x="2259013" y="5868988"/>
            <a:ext cx="1920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незначительный</a:t>
            </a: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5076825" y="5868988"/>
            <a:ext cx="1889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высокий</a:t>
            </a:r>
          </a:p>
        </p:txBody>
      </p:sp>
    </p:spTree>
    <p:extLst>
      <p:ext uri="{BB962C8B-B14F-4D97-AF65-F5344CB8AC3E}">
        <p14:creationId xmlns:p14="http://schemas.microsoft.com/office/powerpoint/2010/main" val="306754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2862" y="150335"/>
            <a:ext cx="5724473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Заключение по результатам </a:t>
            </a:r>
          </a:p>
          <a:p>
            <a:pPr algn="ctr">
              <a:lnSpc>
                <a:spcPts val="22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внешней проверки включает выводы: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550" y="1297296"/>
            <a:ext cx="6336704" cy="840900"/>
          </a:xfrm>
          <a:prstGeom prst="roundRect">
            <a:avLst/>
          </a:prstGeom>
          <a:solidFill>
            <a:srgbClr val="99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соблюдении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бюджетного законодательства на стадиях организации исполнения бюджета, а также подготовки отчета об исполнении бюджета муниципального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6915" y="2278006"/>
            <a:ext cx="6470578" cy="792088"/>
          </a:xfrm>
          <a:prstGeom prst="roundRect">
            <a:avLst/>
          </a:prstGeom>
          <a:solidFill>
            <a:srgbClr val="FBFD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достоверности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полноте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представленных в отчете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данных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87624" y="3199589"/>
            <a:ext cx="6552728" cy="79208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обеспечении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принятых муниципальным образованием расходных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обязательств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547664" y="4149080"/>
            <a:ext cx="6552728" cy="720080"/>
          </a:xfrm>
          <a:prstGeom prst="roundRect">
            <a:avLst/>
          </a:prstGeom>
          <a:solidFill>
            <a:srgbClr val="89E6F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полноте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привлечения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источников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финансирования дефицита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62863" y="5013176"/>
            <a:ext cx="6624737" cy="79208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выявленных отклонениях,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предложения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направленные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их устранение </a:t>
            </a:r>
            <a:r>
              <a:rPr lang="ru-RU" sz="1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совершенствование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7744" y="5915575"/>
            <a:ext cx="6552727" cy="70878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наличии, состоянии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эффективности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финансового контроля в органах местного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19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650" y="683695"/>
            <a:ext cx="6548437" cy="607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0642" y="49213"/>
            <a:ext cx="74802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Основы правового регулирования организации и деятельности контрольно-счетных органов</a:t>
            </a: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120713815"/>
              </p:ext>
            </p:extLst>
          </p:nvPr>
        </p:nvGraphicFramePr>
        <p:xfrm>
          <a:off x="954640" y="1346699"/>
          <a:ext cx="7704856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221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FD133BEF-68C3-45FE-B3FA-D48ACB9FCA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>
                                            <p:graphicEl>
                                              <a:dgm id="{FD133BEF-68C3-45FE-B3FA-D48ACB9FCA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D2B0158A-4E2C-491A-8871-A293B0D7BB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>
                                            <p:graphicEl>
                                              <a:dgm id="{D2B0158A-4E2C-491A-8871-A293B0D7BB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C6708EB2-4337-4B15-B31A-F97023C0E0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>
                                            <p:graphicEl>
                                              <a:dgm id="{C6708EB2-4337-4B15-B31A-F97023C0E0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dgm id="{A8F579F5-0248-4F8C-A2C5-0D6430FF9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>
                                            <p:graphicEl>
                                              <a:dgm id="{A8F579F5-0248-4F8C-A2C5-0D6430FF9B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6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91580" y="98426"/>
            <a:ext cx="7444370" cy="85883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Актуальная тематика контрольных мероприятий в 2010 году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220065378"/>
              </p:ext>
            </p:extLst>
          </p:nvPr>
        </p:nvGraphicFramePr>
        <p:xfrm>
          <a:off x="521549" y="1247732"/>
          <a:ext cx="7903227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521549" y="5073213"/>
            <a:ext cx="1038004" cy="1482862"/>
            <a:chOff x="0" y="2577974"/>
            <a:chExt cx="1038004" cy="1482862"/>
          </a:xfrm>
        </p:grpSpPr>
        <p:sp>
          <p:nvSpPr>
            <p:cNvPr id="8" name="Нашивка 7"/>
            <p:cNvSpPr/>
            <p:nvPr/>
          </p:nvSpPr>
          <p:spPr>
            <a:xfrm rot="5400000">
              <a:off x="-222429" y="2800403"/>
              <a:ext cx="1482862" cy="1038004"/>
            </a:xfrm>
            <a:prstGeom prst="chevron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Нашивка 4"/>
            <p:cNvSpPr/>
            <p:nvPr/>
          </p:nvSpPr>
          <p:spPr>
            <a:xfrm>
              <a:off x="0" y="3096976"/>
              <a:ext cx="1038004" cy="444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175" tIns="3175" rIns="3175" bIns="3175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554632" y="5073213"/>
            <a:ext cx="6865222" cy="963860"/>
            <a:chOff x="1038004" y="2585772"/>
            <a:chExt cx="6865222" cy="963860"/>
          </a:xfrm>
        </p:grpSpPr>
        <p:sp>
          <p:nvSpPr>
            <p:cNvPr id="11" name="Прямоугольник с двумя скругленными соседними углами 10"/>
            <p:cNvSpPr/>
            <p:nvPr/>
          </p:nvSpPr>
          <p:spPr>
            <a:xfrm rot="5400000">
              <a:off x="3988685" y="-364909"/>
              <a:ext cx="963860" cy="6865222"/>
            </a:xfrm>
            <a:prstGeom prst="round2SameRect">
              <a:avLst/>
            </a:prstGeom>
            <a:solidFill>
              <a:srgbClr val="CCECFF">
                <a:alpha val="90000"/>
              </a:srgbClr>
            </a:solidFill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1061530" y="2632824"/>
              <a:ext cx="6818170" cy="8697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8016" tIns="11430" rIns="11430" bIns="11430" numCol="1" spcCol="1270" anchor="ctr" anchorCtr="0">
              <a:noAutofit/>
            </a:bodyPr>
            <a:lstStyle/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800" kern="1200" dirty="0"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defTabSz="66675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ru-RU" dirty="0">
                  <a:latin typeface="Times New Roman" pitchFamily="18" charset="0"/>
                  <a:cs typeface="Times New Roman" pitchFamily="18" charset="0"/>
                </a:rPr>
                <a:t>законность и эффективность инвестиционной деятельности органов местного самоуправления в сфере жилищно-коммунального хозяйства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500" kern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840081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112594"/>
            <a:ext cx="55862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География контрольных мероприятий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2010 году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eao5787\Рабочий стол\Новая папка\oiuiop.jpg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66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84448" y="1384289"/>
            <a:ext cx="5722714" cy="482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109390" y="1384289"/>
            <a:ext cx="4248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Охвачено в рамках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комплексных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проверок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(все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входящие в состав района)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09390" y="23108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Охвачено в рамках комплексных и тематических проверок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28899" y="3140968"/>
            <a:ext cx="42187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Охвачено в рамках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тематических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проверок (отдельные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муниципальные образования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входящие в состав района)</a:t>
            </a:r>
          </a:p>
        </p:txBody>
      </p:sp>
    </p:spTree>
    <p:extLst>
      <p:ext uri="{BB962C8B-B14F-4D97-AF65-F5344CB8AC3E}">
        <p14:creationId xmlns:p14="http://schemas.microsoft.com/office/powerpoint/2010/main" val="294104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1124744"/>
            <a:ext cx="9288505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509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715" y="875434"/>
            <a:ext cx="5496853" cy="5882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4052" y="1358770"/>
            <a:ext cx="805589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настоящее время в Российской Федерации насчитывается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более 23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тыс. муниципальных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образований,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том числе 463 муниципальных образования - на территории Ростовской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Местные бюджеты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Ростовской области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включают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себя бюджеты 12 городских округов, 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43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муниципальных районов,                     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408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поселений</a:t>
            </a:r>
          </a:p>
        </p:txBody>
      </p:sp>
    </p:spTree>
    <p:extLst>
      <p:ext uri="{BB962C8B-B14F-4D97-AF65-F5344CB8AC3E}">
        <p14:creationId xmlns:p14="http://schemas.microsoft.com/office/powerpoint/2010/main" val="222598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3413" y="217021"/>
            <a:ext cx="7633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Политика в сфере межбюджетных отношений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Выноска со стрелкой вправо 5"/>
          <p:cNvSpPr/>
          <p:nvPr/>
        </p:nvSpPr>
        <p:spPr>
          <a:xfrm>
            <a:off x="345323" y="2576368"/>
            <a:ext cx="3629457" cy="2520281"/>
          </a:xfrm>
          <a:prstGeom prst="rightArrowCallout">
            <a:avLst/>
          </a:prstGeom>
          <a:solidFill>
            <a:srgbClr val="6CA5DE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Политика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сфере межбюджетных отношений в Ростовской области направлена на: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70921" y="1568256"/>
            <a:ext cx="4419054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Обеспечение сбалансированности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местных бюджетов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70921" y="3248979"/>
            <a:ext cx="4405771" cy="10065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Поддержку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инвестиционных, инновационных и инфраструктурных муниципальных проектов</a:t>
            </a:r>
          </a:p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90639" y="4824155"/>
            <a:ext cx="4405771" cy="100811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Повышение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инициативы и ответственности при осуществлении бюджетного процесса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37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573087" y="9208"/>
            <a:ext cx="76755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Структура межбюджетных трансфертов, предоставленных местным бюджетам в 2010 г.</a:t>
            </a: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1225" y="1731963"/>
            <a:ext cx="7316788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2482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116013" y="287337"/>
            <a:ext cx="68691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Виды контрольных мероприятий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92107" y="1066958"/>
            <a:ext cx="3697952" cy="972113"/>
            <a:chOff x="0" y="169"/>
            <a:chExt cx="4758953" cy="967743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16"/>
            <p:cNvSpPr/>
            <p:nvPr/>
          </p:nvSpPr>
          <p:spPr>
            <a:xfrm>
              <a:off x="0" y="169"/>
              <a:ext cx="4758953" cy="96774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47241" y="47410"/>
              <a:ext cx="4664471" cy="873261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100" dirty="0">
                  <a:latin typeface="Times New Roman" pitchFamily="18" charset="0"/>
                  <a:cs typeface="Times New Roman" pitchFamily="18" charset="0"/>
                </a:rPr>
                <a:t>Комплексные проверки</a:t>
              </a:r>
            </a:p>
          </p:txBody>
        </p:sp>
      </p:grpSp>
      <p:sp>
        <p:nvSpPr>
          <p:cNvPr id="9" name="Стрелка вправо 8"/>
          <p:cNvSpPr/>
          <p:nvPr/>
        </p:nvSpPr>
        <p:spPr>
          <a:xfrm>
            <a:off x="4031940" y="1237678"/>
            <a:ext cx="1548582" cy="696581"/>
          </a:xfrm>
          <a:prstGeom prst="rightArrow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967155" y="1122989"/>
            <a:ext cx="2953383" cy="852905"/>
            <a:chOff x="0" y="169"/>
            <a:chExt cx="4758953" cy="967743"/>
          </a:xfrm>
          <a:scene3d>
            <a:camera prst="orthographicFront"/>
            <a:lightRig rig="flat" dir="t"/>
          </a:scene3d>
        </p:grpSpPr>
        <p:sp>
          <p:nvSpPr>
            <p:cNvPr id="11" name="Скругленный прямоугольник 16"/>
            <p:cNvSpPr/>
            <p:nvPr/>
          </p:nvSpPr>
          <p:spPr>
            <a:xfrm>
              <a:off x="0" y="169"/>
              <a:ext cx="4758953" cy="96774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47241" y="47410"/>
              <a:ext cx="4664471" cy="873261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latin typeface="Times New Roman" pitchFamily="18" charset="0"/>
                  <a:cs typeface="Times New Roman" pitchFamily="18" charset="0"/>
                </a:rPr>
                <a:t>Регулярно, не реже 1раза в 2,5 года</a:t>
              </a:r>
              <a:endParaRPr lang="ru-RU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4206" y="2113955"/>
            <a:ext cx="3715804" cy="983188"/>
            <a:chOff x="-25196" y="986374"/>
            <a:chExt cx="4417904" cy="992775"/>
          </a:xfrm>
          <a:scene3d>
            <a:camera prst="orthographicFront"/>
            <a:lightRig rig="flat" dir="t"/>
          </a:scene3d>
        </p:grpSpPr>
        <p:sp>
          <p:nvSpPr>
            <p:cNvPr id="14" name="Скругленный прямоугольник 19"/>
            <p:cNvSpPr/>
            <p:nvPr/>
          </p:nvSpPr>
          <p:spPr>
            <a:xfrm>
              <a:off x="-25196" y="986374"/>
              <a:ext cx="4392708" cy="992775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47317" y="1030510"/>
              <a:ext cx="4345391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100" dirty="0">
                  <a:latin typeface="Times New Roman" pitchFamily="18" charset="0"/>
                  <a:cs typeface="Times New Roman" pitchFamily="18" charset="0"/>
                </a:rPr>
                <a:t>Тематические проверки</a:t>
              </a:r>
            </a:p>
          </p:txBody>
        </p:sp>
      </p:grpSp>
      <p:sp>
        <p:nvSpPr>
          <p:cNvPr id="16" name="Стрелка вправо 15"/>
          <p:cNvSpPr/>
          <p:nvPr/>
        </p:nvSpPr>
        <p:spPr>
          <a:xfrm>
            <a:off x="4031940" y="2283954"/>
            <a:ext cx="1548582" cy="696581"/>
          </a:xfrm>
          <a:prstGeom prst="rightArrow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7" name="Группа 16"/>
          <p:cNvGrpSpPr/>
          <p:nvPr/>
        </p:nvGrpSpPr>
        <p:grpSpPr>
          <a:xfrm>
            <a:off x="5967155" y="2123855"/>
            <a:ext cx="2947357" cy="929538"/>
            <a:chOff x="0" y="983193"/>
            <a:chExt cx="4392708" cy="969303"/>
          </a:xfrm>
          <a:scene3d>
            <a:camera prst="orthographicFront"/>
            <a:lightRig rig="flat" dir="t"/>
          </a:scene3d>
        </p:grpSpPr>
        <p:sp>
          <p:nvSpPr>
            <p:cNvPr id="18" name="Скругленный прямоугольник 19"/>
            <p:cNvSpPr/>
            <p:nvPr/>
          </p:nvSpPr>
          <p:spPr>
            <a:xfrm>
              <a:off x="0" y="983193"/>
              <a:ext cx="4392708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47317" y="1030510"/>
              <a:ext cx="4345391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latin typeface="Times New Roman" pitchFamily="18" charset="0"/>
                  <a:cs typeface="Times New Roman" pitchFamily="18" charset="0"/>
                </a:rPr>
                <a:t>Актуальность, степень финансовых рисков и др.</a:t>
              </a:r>
              <a:endParaRPr lang="ru-RU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82156" y="3182064"/>
            <a:ext cx="3679905" cy="1055391"/>
            <a:chOff x="-2071237" y="1200302"/>
            <a:chExt cx="4633619" cy="995017"/>
          </a:xfrm>
          <a:scene3d>
            <a:camera prst="orthographicFront"/>
            <a:lightRig rig="flat" dir="t"/>
          </a:scene3d>
        </p:grpSpPr>
        <p:sp>
          <p:nvSpPr>
            <p:cNvPr id="21" name="Скругленный прямоугольник 22"/>
            <p:cNvSpPr/>
            <p:nvPr/>
          </p:nvSpPr>
          <p:spPr>
            <a:xfrm>
              <a:off x="-2071237" y="1200302"/>
              <a:ext cx="4633619" cy="995017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-1630067" y="1369605"/>
              <a:ext cx="3865806" cy="656410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defTabSz="1066800">
                <a:lnSpc>
                  <a:spcPct val="90000"/>
                </a:lnSpc>
                <a:spcAft>
                  <a:spcPct val="35000"/>
                </a:spcAft>
              </a:pPr>
              <a:endParaRPr lang="ru-RU" sz="20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100" dirty="0" smtClean="0">
                  <a:latin typeface="Times New Roman" pitchFamily="18" charset="0"/>
                  <a:cs typeface="Times New Roman" pitchFamily="18" charset="0"/>
                </a:rPr>
                <a:t>Внешние </a:t>
              </a:r>
              <a:r>
                <a:rPr lang="ru-RU" sz="2100" dirty="0">
                  <a:latin typeface="Times New Roman" pitchFamily="18" charset="0"/>
                  <a:cs typeface="Times New Roman" pitchFamily="18" charset="0"/>
                </a:rPr>
                <a:t>проверки годовой отчетности</a:t>
              </a:r>
            </a:p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Стрелка вправо 22"/>
          <p:cNvSpPr/>
          <p:nvPr/>
        </p:nvSpPr>
        <p:spPr>
          <a:xfrm>
            <a:off x="4031940" y="3350922"/>
            <a:ext cx="1548582" cy="696581"/>
          </a:xfrm>
          <a:prstGeom prst="rightArrow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5967156" y="3154246"/>
            <a:ext cx="2947356" cy="1089936"/>
            <a:chOff x="0" y="1963620"/>
            <a:chExt cx="3960440" cy="969303"/>
          </a:xfrm>
          <a:scene3d>
            <a:camera prst="orthographicFront"/>
            <a:lightRig rig="flat" dir="t"/>
          </a:scene3d>
        </p:grpSpPr>
        <p:sp>
          <p:nvSpPr>
            <p:cNvPr id="25" name="Скругленный прямоугольник 22"/>
            <p:cNvSpPr/>
            <p:nvPr/>
          </p:nvSpPr>
          <p:spPr>
            <a:xfrm>
              <a:off x="0" y="1963620"/>
              <a:ext cx="3960440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47317" y="2010937"/>
              <a:ext cx="3865806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latin typeface="Times New Roman" pitchFamily="18" charset="0"/>
                  <a:cs typeface="Times New Roman" pitchFamily="18" charset="0"/>
                </a:rPr>
                <a:t>Регулярно, не реже 1 раза в 2 года</a:t>
              </a:r>
              <a:endParaRPr lang="ru-RU" sz="2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80091" y="4218943"/>
            <a:ext cx="3731287" cy="1266516"/>
            <a:chOff x="31667" y="2763520"/>
            <a:chExt cx="3999754" cy="1034416"/>
          </a:xfrm>
          <a:scene3d>
            <a:camera prst="orthographicFront"/>
            <a:lightRig rig="flat" dir="t"/>
          </a:scene3d>
        </p:grpSpPr>
        <p:sp>
          <p:nvSpPr>
            <p:cNvPr id="28" name="Скругленный прямоугольник 26"/>
            <p:cNvSpPr/>
            <p:nvPr/>
          </p:nvSpPr>
          <p:spPr>
            <a:xfrm>
              <a:off x="31668" y="2828633"/>
              <a:ext cx="3960440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1667" y="2763520"/>
              <a:ext cx="3999754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100" dirty="0">
                  <a:latin typeface="Times New Roman" pitchFamily="18" charset="0"/>
                  <a:cs typeface="Times New Roman" pitchFamily="18" charset="0"/>
                </a:rPr>
                <a:t>Аудит эффективности деятельности органов местного самоуправления</a:t>
              </a:r>
            </a:p>
          </p:txBody>
        </p:sp>
      </p:grpSp>
      <p:sp>
        <p:nvSpPr>
          <p:cNvPr id="30" name="Стрелка вправо 29"/>
          <p:cNvSpPr/>
          <p:nvPr/>
        </p:nvSpPr>
        <p:spPr>
          <a:xfrm>
            <a:off x="4031940" y="4543771"/>
            <a:ext cx="1548582" cy="696581"/>
          </a:xfrm>
          <a:prstGeom prst="rightArrow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5967155" y="4218943"/>
            <a:ext cx="2953383" cy="1266516"/>
            <a:chOff x="31667" y="2763520"/>
            <a:chExt cx="3999754" cy="1034416"/>
          </a:xfrm>
          <a:scene3d>
            <a:camera prst="orthographicFront"/>
            <a:lightRig rig="flat" dir="t"/>
          </a:scene3d>
        </p:grpSpPr>
        <p:sp>
          <p:nvSpPr>
            <p:cNvPr id="33" name="Скругленный прямоугольник 26"/>
            <p:cNvSpPr/>
            <p:nvPr/>
          </p:nvSpPr>
          <p:spPr>
            <a:xfrm>
              <a:off x="31668" y="2828633"/>
              <a:ext cx="3960440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4" name="Скругленный прямоугольник 4"/>
            <p:cNvSpPr/>
            <p:nvPr/>
          </p:nvSpPr>
          <p:spPr>
            <a:xfrm>
              <a:off x="31667" y="2763520"/>
              <a:ext cx="3999754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kern="1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latin typeface="Times New Roman" pitchFamily="18" charset="0"/>
                  <a:cs typeface="Times New Roman" pitchFamily="18" charset="0"/>
                </a:rPr>
                <a:t>Актуальность, контроль за реализацией программ развития</a:t>
              </a:r>
              <a:endParaRPr lang="ru-RU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70016" y="5584326"/>
            <a:ext cx="3697953" cy="1071228"/>
            <a:chOff x="0" y="3924473"/>
            <a:chExt cx="3960442" cy="969303"/>
          </a:xfrm>
          <a:scene3d>
            <a:camera prst="orthographicFront"/>
            <a:lightRig rig="flat" dir="t"/>
          </a:scene3d>
        </p:grpSpPr>
        <p:sp>
          <p:nvSpPr>
            <p:cNvPr id="36" name="Скругленный прямоугольник 29"/>
            <p:cNvSpPr/>
            <p:nvPr/>
          </p:nvSpPr>
          <p:spPr>
            <a:xfrm>
              <a:off x="0" y="3924473"/>
              <a:ext cx="3960440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7" name="Скругленный прямоугольник 4"/>
            <p:cNvSpPr/>
            <p:nvPr/>
          </p:nvSpPr>
          <p:spPr>
            <a:xfrm>
              <a:off x="47317" y="3971790"/>
              <a:ext cx="3913125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2100" dirty="0">
                  <a:latin typeface="Times New Roman" pitchFamily="18" charset="0"/>
                  <a:cs typeface="Times New Roman" pitchFamily="18" charset="0"/>
                </a:rPr>
                <a:t>Экспертно-аналитические мероприятия</a:t>
              </a:r>
            </a:p>
          </p:txBody>
        </p:sp>
      </p:grpSp>
      <p:sp>
        <p:nvSpPr>
          <p:cNvPr id="38" name="Стрелка вправо 37"/>
          <p:cNvSpPr/>
          <p:nvPr/>
        </p:nvSpPr>
        <p:spPr>
          <a:xfrm>
            <a:off x="4031940" y="5771649"/>
            <a:ext cx="1548582" cy="696581"/>
          </a:xfrm>
          <a:prstGeom prst="rightArrow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Группа 38"/>
          <p:cNvGrpSpPr/>
          <p:nvPr/>
        </p:nvGrpSpPr>
        <p:grpSpPr>
          <a:xfrm>
            <a:off x="5954848" y="5595514"/>
            <a:ext cx="2948969" cy="1071228"/>
            <a:chOff x="0" y="3924473"/>
            <a:chExt cx="3960440" cy="969303"/>
          </a:xfrm>
          <a:scene3d>
            <a:camera prst="orthographicFront"/>
            <a:lightRig rig="flat" dir="t"/>
          </a:scene3d>
        </p:grpSpPr>
        <p:sp>
          <p:nvSpPr>
            <p:cNvPr id="40" name="Скругленный прямоугольник 29"/>
            <p:cNvSpPr/>
            <p:nvPr/>
          </p:nvSpPr>
          <p:spPr>
            <a:xfrm>
              <a:off x="0" y="3924473"/>
              <a:ext cx="3960440" cy="969303"/>
            </a:xfrm>
            <a:prstGeom prst="flowChartAlternateProcess">
              <a:avLst/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1" name="Скругленный прямоугольник 4"/>
            <p:cNvSpPr/>
            <p:nvPr/>
          </p:nvSpPr>
          <p:spPr>
            <a:xfrm>
              <a:off x="47317" y="3971790"/>
              <a:ext cx="3865806" cy="874669"/>
            </a:xfrm>
            <a:prstGeom prst="flowChartAlternateProcess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latin typeface="Times New Roman" pitchFamily="18" charset="0"/>
                  <a:cs typeface="Times New Roman" pitchFamily="18" charset="0"/>
                </a:rPr>
                <a:t>Актуальность, разработка предложений</a:t>
              </a:r>
              <a:endParaRPr lang="ru-RU" sz="20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88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6" grpId="0" animBg="1"/>
      <p:bldP spid="23" grpId="0" animBg="1"/>
      <p:bldP spid="30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843881" y="217020"/>
            <a:ext cx="54816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Сетевой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работы КСП РО</a:t>
            </a:r>
          </a:p>
        </p:txBody>
      </p:sp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" y="1178751"/>
            <a:ext cx="8737600" cy="4491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47676" y="5904275"/>
            <a:ext cx="576262" cy="2159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106615" y="5818227"/>
            <a:ext cx="256528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</a:rPr>
              <a:t>Тематические проверки</a:t>
            </a:r>
          </a:p>
        </p:txBody>
      </p:sp>
      <p:sp>
        <p:nvSpPr>
          <p:cNvPr id="9" name="Rectangle 13" descr="Светлый диагональный 2"/>
          <p:cNvSpPr>
            <a:spLocks noChangeArrowheads="1"/>
          </p:cNvSpPr>
          <p:nvPr/>
        </p:nvSpPr>
        <p:spPr bwMode="auto">
          <a:xfrm>
            <a:off x="447676" y="6264315"/>
            <a:ext cx="576262" cy="215900"/>
          </a:xfrm>
          <a:prstGeom prst="rect">
            <a:avLst/>
          </a:prstGeom>
          <a:pattFill prst="ltUpDiag">
            <a:fgClr>
              <a:srgbClr val="00000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106615" y="6188115"/>
            <a:ext cx="2387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>Внешние проверки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021138" y="5895221"/>
            <a:ext cx="576262" cy="215900"/>
          </a:xfrm>
          <a:prstGeom prst="rect">
            <a:avLst/>
          </a:prstGeom>
          <a:solidFill>
            <a:srgbClr val="FFCC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734145" y="5827281"/>
            <a:ext cx="50768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</a:rPr>
              <a:t>Проверки муниципальных образований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008438" y="6264315"/>
            <a:ext cx="576262" cy="21590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kern="0">
              <a:solidFill>
                <a:srgbClr val="3366FF"/>
              </a:solidFill>
              <a:latin typeface="Arial" charset="0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734145" y="6184941"/>
            <a:ext cx="3827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</a:rPr>
              <a:t>Проверки главных распорядителей</a:t>
            </a:r>
          </a:p>
        </p:txBody>
      </p:sp>
    </p:spTree>
    <p:extLst>
      <p:ext uri="{BB962C8B-B14F-4D97-AF65-F5344CB8AC3E}">
        <p14:creationId xmlns:p14="http://schemas.microsoft.com/office/powerpoint/2010/main" val="1117480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188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808" y="49213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17"/>
          <p:cNvSpPr txBox="1">
            <a:spLocks noChangeArrowheads="1"/>
          </p:cNvSpPr>
          <p:nvPr/>
        </p:nvSpPr>
        <p:spPr bwMode="auto">
          <a:xfrm>
            <a:off x="1843881" y="3148"/>
            <a:ext cx="54816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Количество муниципальных образований, охваченных проверками соблюдения условий предоставления межбюджетных трансфертов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10"/>
          <p:cNvSpPr txBox="1">
            <a:spLocks noChangeArrowheads="1"/>
          </p:cNvSpPr>
          <p:nvPr/>
        </p:nvSpPr>
        <p:spPr bwMode="auto">
          <a:xfrm>
            <a:off x="1066586" y="1359029"/>
            <a:ext cx="155459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2009 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1813" y="2118518"/>
            <a:ext cx="1224136" cy="52322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2800" dirty="0" smtClean="0"/>
              <a:t>221</a:t>
            </a:r>
          </a:p>
        </p:txBody>
      </p:sp>
      <p:sp>
        <p:nvSpPr>
          <p:cNvPr id="8" name="Стрелка вправо 7"/>
          <p:cNvSpPr/>
          <p:nvPr/>
        </p:nvSpPr>
        <p:spPr>
          <a:xfrm>
            <a:off x="2855466" y="1943276"/>
            <a:ext cx="936104" cy="873704"/>
          </a:xfrm>
          <a:prstGeom prst="rightArrow">
            <a:avLst>
              <a:gd name="adj1" fmla="val 50000"/>
              <a:gd name="adj2" fmla="val 32134"/>
            </a:avLst>
          </a:prstGeom>
          <a:solidFill>
            <a:srgbClr val="69D8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4049520" y="1820694"/>
            <a:ext cx="3455988" cy="1016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5     городских округов</a:t>
            </a:r>
          </a:p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22   муниципальных района</a:t>
            </a:r>
          </a:p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194 поселения</a:t>
            </a: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067294" y="3068960"/>
            <a:ext cx="1520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2010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год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3299" y="3879050"/>
            <a:ext cx="1224136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2400" dirty="0" smtClean="0"/>
              <a:t>177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2855466" y="3661229"/>
            <a:ext cx="936104" cy="897305"/>
          </a:xfrm>
          <a:prstGeom prst="rightArrow">
            <a:avLst>
              <a:gd name="adj1" fmla="val 50000"/>
              <a:gd name="adj2" fmla="val 32134"/>
            </a:avLst>
          </a:prstGeom>
          <a:solidFill>
            <a:srgbClr val="69D8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056787" y="3661229"/>
            <a:ext cx="3455988" cy="1016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6     городских округов</a:t>
            </a:r>
          </a:p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15   муниципальных районов</a:t>
            </a:r>
          </a:p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156 поселений</a:t>
            </a:r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1083468" y="5094185"/>
            <a:ext cx="1520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768550" y="5534692"/>
            <a:ext cx="936104" cy="897305"/>
          </a:xfrm>
          <a:prstGeom prst="rightArrow">
            <a:avLst>
              <a:gd name="adj1" fmla="val 50000"/>
              <a:gd name="adj2" fmla="val 32134"/>
            </a:avLst>
          </a:prstGeom>
          <a:solidFill>
            <a:srgbClr val="69D8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31813" y="5752511"/>
            <a:ext cx="1224136" cy="461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dk1"/>
                </a:solidFill>
                <a:latin typeface="+mn-lt"/>
              </a:defRPr>
            </a:lvl2pPr>
            <a:lvl3pPr>
              <a:defRPr>
                <a:solidFill>
                  <a:schemeClr val="dk1"/>
                </a:solidFill>
                <a:latin typeface="+mn-lt"/>
              </a:defRPr>
            </a:lvl3pPr>
            <a:lvl4pPr>
              <a:defRPr>
                <a:solidFill>
                  <a:schemeClr val="dk1"/>
                </a:solidFill>
                <a:latin typeface="+mn-lt"/>
              </a:defRPr>
            </a:lvl4pPr>
            <a:lvl5pPr>
              <a:defRPr>
                <a:solidFill>
                  <a:schemeClr val="dk1"/>
                </a:solidFill>
                <a:latin typeface="+mn-lt"/>
              </a:defRPr>
            </a:lvl5pPr>
            <a:lvl6pPr>
              <a:defRPr>
                <a:solidFill>
                  <a:schemeClr val="dk1"/>
                </a:solidFill>
                <a:latin typeface="+mn-lt"/>
              </a:defRPr>
            </a:lvl6pPr>
            <a:lvl7pPr>
              <a:defRPr>
                <a:solidFill>
                  <a:schemeClr val="dk1"/>
                </a:solidFill>
                <a:latin typeface="+mn-lt"/>
              </a:defRPr>
            </a:lvl7pPr>
            <a:lvl8pPr>
              <a:defRPr>
                <a:solidFill>
                  <a:schemeClr val="dk1"/>
                </a:solidFill>
                <a:latin typeface="+mn-lt"/>
              </a:defRPr>
            </a:lvl8pPr>
            <a:lvl9pPr>
              <a:defRPr>
                <a:solidFill>
                  <a:schemeClr val="dk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ru-RU" sz="2400" dirty="0" smtClean="0"/>
              <a:t>76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056787" y="5475343"/>
            <a:ext cx="3455988" cy="10160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городской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     муниципальных районов 68   поселений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66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9400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1166813"/>
            <a:ext cx="5591175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6" t="15386" r="57087" b="56724"/>
          <a:stretch/>
        </p:blipFill>
        <p:spPr>
          <a:xfrm>
            <a:off x="3286103" y="1166813"/>
            <a:ext cx="1212336" cy="11801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6A0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3" t="13649" r="53170" b="64940"/>
          <a:stretch/>
        </p:blipFill>
        <p:spPr>
          <a:xfrm>
            <a:off x="3822386" y="1394879"/>
            <a:ext cx="1219200" cy="93596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duotone>
              <a:prstClr val="black"/>
              <a:srgbClr val="D6A0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3" t="35307" r="41250" b="47759"/>
          <a:stretch/>
        </p:blipFill>
        <p:spPr>
          <a:xfrm>
            <a:off x="2776822" y="1923934"/>
            <a:ext cx="1099514" cy="7402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1" t="35059" r="51694" b="50000"/>
          <a:stretch/>
        </p:blipFill>
        <p:spPr>
          <a:xfrm>
            <a:off x="3800270" y="2069590"/>
            <a:ext cx="989712" cy="65314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8" t="32071" r="41250" b="50000"/>
          <a:stretch/>
        </p:blipFill>
        <p:spPr>
          <a:xfrm>
            <a:off x="2460171" y="2330848"/>
            <a:ext cx="1403370" cy="78377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13" t="34561" r="45052" b="39541"/>
          <a:stretch/>
        </p:blipFill>
        <p:spPr>
          <a:xfrm>
            <a:off x="3510725" y="2142005"/>
            <a:ext cx="1105256" cy="113211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6" t="37549" r="41250" b="45269"/>
          <a:stretch/>
        </p:blipFill>
        <p:spPr>
          <a:xfrm>
            <a:off x="4426949" y="2489605"/>
            <a:ext cx="837312" cy="7511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0" t="26592" r="48911" b="56226"/>
          <a:stretch/>
        </p:blipFill>
        <p:spPr>
          <a:xfrm>
            <a:off x="4460484" y="2806331"/>
            <a:ext cx="854114" cy="73817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 t="34067" r="50749" b="46265"/>
          <a:stretch/>
        </p:blipFill>
        <p:spPr>
          <a:xfrm>
            <a:off x="3919367" y="2684734"/>
            <a:ext cx="794515" cy="85977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9" t="32334" r="48911" b="52988"/>
          <a:stretch/>
        </p:blipFill>
        <p:spPr>
          <a:xfrm>
            <a:off x="2423347" y="2815364"/>
            <a:ext cx="1609314" cy="64165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t="27339" r="51694" b="50000"/>
          <a:stretch/>
        </p:blipFill>
        <p:spPr>
          <a:xfrm>
            <a:off x="2637581" y="3085557"/>
            <a:ext cx="1120813" cy="9906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4" t="27339" r="46943" b="41533"/>
          <a:stretch/>
        </p:blipFill>
        <p:spPr>
          <a:xfrm>
            <a:off x="3223078" y="3033479"/>
            <a:ext cx="1012335" cy="136071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4" t="21256" r="55614" b="51992"/>
          <a:stretch/>
        </p:blipFill>
        <p:spPr>
          <a:xfrm>
            <a:off x="3685687" y="3186348"/>
            <a:ext cx="714002" cy="11694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9" t="33325" r="51694" b="41250"/>
          <a:stretch/>
        </p:blipFill>
        <p:spPr>
          <a:xfrm>
            <a:off x="4082915" y="3317460"/>
            <a:ext cx="744929" cy="10634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4" t="31999" r="51163" b="50000"/>
          <a:stretch/>
        </p:blipFill>
        <p:spPr>
          <a:xfrm>
            <a:off x="2604936" y="3747163"/>
            <a:ext cx="973822" cy="786922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93" t="37051" r="48911" b="47358"/>
          <a:stretch/>
        </p:blipFill>
        <p:spPr>
          <a:xfrm>
            <a:off x="1639179" y="4001561"/>
            <a:ext cx="764429" cy="681562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14" t="34067" r="50000" b="47028"/>
          <a:stretch/>
        </p:blipFill>
        <p:spPr>
          <a:xfrm>
            <a:off x="2001423" y="4057281"/>
            <a:ext cx="833877" cy="82642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t="28125" r="55614" b="50000"/>
          <a:stretch/>
        </p:blipFill>
        <p:spPr>
          <a:xfrm>
            <a:off x="2617309" y="4170096"/>
            <a:ext cx="891961" cy="95625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4" t="28125" r="52799" b="50000"/>
          <a:stretch/>
        </p:blipFill>
        <p:spPr>
          <a:xfrm>
            <a:off x="3022265" y="4063967"/>
            <a:ext cx="952265" cy="101251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4" t="28125" r="43718" b="52557"/>
          <a:stretch/>
        </p:blipFill>
        <p:spPr>
          <a:xfrm>
            <a:off x="3467119" y="3954089"/>
            <a:ext cx="1036566" cy="84447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1" t="30083" r="43718" b="56312"/>
          <a:stretch/>
        </p:blipFill>
        <p:spPr>
          <a:xfrm>
            <a:off x="4845605" y="3875733"/>
            <a:ext cx="572681" cy="59476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46" t="24734" r="48911" b="54626"/>
          <a:stretch/>
        </p:blipFill>
        <p:spPr>
          <a:xfrm>
            <a:off x="4295126" y="3891201"/>
            <a:ext cx="679602" cy="90228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9" t="28125" r="46943" b="56028"/>
          <a:stretch/>
        </p:blipFill>
        <p:spPr>
          <a:xfrm>
            <a:off x="1220795" y="4234091"/>
            <a:ext cx="1055834" cy="69273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4" t="28125" r="44324" b="50909"/>
          <a:stretch/>
        </p:blipFill>
        <p:spPr>
          <a:xfrm>
            <a:off x="1067957" y="4432137"/>
            <a:ext cx="1394016" cy="91650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6" t="34067" r="46943" b="44421"/>
          <a:stretch/>
        </p:blipFill>
        <p:spPr>
          <a:xfrm>
            <a:off x="1552844" y="4994374"/>
            <a:ext cx="1158916" cy="940033"/>
          </a:xfrm>
          <a:prstGeom prst="rect">
            <a:avLst/>
          </a:prstGeom>
        </p:spPr>
      </p:pic>
      <p:pic>
        <p:nvPicPr>
          <p:cNvPr id="47104" name="Рисунок 47103"/>
          <p:cNvPicPr>
            <a:picLocks noChangeAspect="1"/>
          </p:cNvPicPr>
          <p:nvPr/>
        </p:nvPicPr>
        <p:blipFill rotWithShape="1">
          <a:blip r:embed="rId29" cstate="print">
            <a:clrChange>
              <a:clrFrom>
                <a:srgbClr val="FAF9FF"/>
              </a:clrFrom>
              <a:clrTo>
                <a:srgbClr val="FAF9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70" t="35279" r="40146" b="47027"/>
          <a:stretch/>
        </p:blipFill>
        <p:spPr>
          <a:xfrm>
            <a:off x="2545382" y="5002530"/>
            <a:ext cx="781197" cy="773457"/>
          </a:xfrm>
          <a:prstGeom prst="rect">
            <a:avLst/>
          </a:prstGeom>
        </p:spPr>
      </p:pic>
      <p:pic>
        <p:nvPicPr>
          <p:cNvPr id="47105" name="Рисунок 47104"/>
          <p:cNvPicPr>
            <a:picLocks noChangeAspect="1"/>
          </p:cNvPicPr>
          <p:nvPr/>
        </p:nvPicPr>
        <p:blipFill rotWithShape="1"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6A0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5" t="23742" r="51163" b="52572"/>
          <a:stretch/>
        </p:blipFill>
        <p:spPr>
          <a:xfrm>
            <a:off x="2716339" y="5084210"/>
            <a:ext cx="1151781" cy="1035429"/>
          </a:xfrm>
          <a:prstGeom prst="rect">
            <a:avLst/>
          </a:prstGeom>
        </p:spPr>
      </p:pic>
      <p:pic>
        <p:nvPicPr>
          <p:cNvPr id="47108" name="Рисунок 47107"/>
          <p:cNvPicPr>
            <a:picLocks noChangeAspect="1"/>
          </p:cNvPicPr>
          <p:nvPr/>
        </p:nvPicPr>
        <p:blipFill rotWithShape="1"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33" t="28125" r="44324" b="48543"/>
          <a:stretch/>
        </p:blipFill>
        <p:spPr>
          <a:xfrm>
            <a:off x="2961789" y="5499258"/>
            <a:ext cx="860597" cy="1019933"/>
          </a:xfrm>
          <a:prstGeom prst="rect">
            <a:avLst/>
          </a:prstGeom>
        </p:spPr>
      </p:pic>
      <p:pic>
        <p:nvPicPr>
          <p:cNvPr id="47109" name="Рисунок 47108"/>
          <p:cNvPicPr>
            <a:picLocks noChangeAspect="1"/>
          </p:cNvPicPr>
          <p:nvPr/>
        </p:nvPicPr>
        <p:blipFill rotWithShape="1">
          <a:blip r:embed="rId3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6" t="29982" r="51694" b="45768"/>
          <a:stretch/>
        </p:blipFill>
        <p:spPr>
          <a:xfrm>
            <a:off x="3282026" y="5400052"/>
            <a:ext cx="882010" cy="1060064"/>
          </a:xfrm>
          <a:prstGeom prst="rect">
            <a:avLst/>
          </a:prstGeom>
        </p:spPr>
      </p:pic>
      <p:pic>
        <p:nvPicPr>
          <p:cNvPr id="47110" name="Рисунок 47109"/>
          <p:cNvPicPr>
            <a:picLocks noChangeAspect="1"/>
          </p:cNvPicPr>
          <p:nvPr/>
        </p:nvPicPr>
        <p:blipFill rotWithShape="1"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3" t="28125" r="45313" b="56028"/>
          <a:stretch/>
        </p:blipFill>
        <p:spPr>
          <a:xfrm>
            <a:off x="3569028" y="6046825"/>
            <a:ext cx="907198" cy="779335"/>
          </a:xfrm>
          <a:prstGeom prst="rect">
            <a:avLst/>
          </a:prstGeom>
        </p:spPr>
      </p:pic>
      <p:pic>
        <p:nvPicPr>
          <p:cNvPr id="47111" name="Рисунок 47110"/>
          <p:cNvPicPr>
            <a:picLocks noChangeAspect="1"/>
          </p:cNvPicPr>
          <p:nvPr/>
        </p:nvPicPr>
        <p:blipFill rotWithShape="1"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7" t="21256" r="44324" b="47358"/>
          <a:stretch/>
        </p:blipFill>
        <p:spPr>
          <a:xfrm>
            <a:off x="3766610" y="5186229"/>
            <a:ext cx="1041671" cy="1372002"/>
          </a:xfrm>
          <a:prstGeom prst="rect">
            <a:avLst/>
          </a:prstGeom>
        </p:spPr>
      </p:pic>
      <p:pic>
        <p:nvPicPr>
          <p:cNvPr id="47112" name="Рисунок 47111"/>
          <p:cNvPicPr>
            <a:picLocks noChangeAspect="1"/>
          </p:cNvPicPr>
          <p:nvPr/>
        </p:nvPicPr>
        <p:blipFill rotWithShape="1"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6A0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4" t="24734" r="42732" b="50909"/>
          <a:stretch/>
        </p:blipFill>
        <p:spPr>
          <a:xfrm>
            <a:off x="3578758" y="5000558"/>
            <a:ext cx="1486958" cy="1064751"/>
          </a:xfrm>
          <a:prstGeom prst="rect">
            <a:avLst/>
          </a:prstGeom>
        </p:spPr>
      </p:pic>
      <p:pic>
        <p:nvPicPr>
          <p:cNvPr id="47113" name="Рисунок 47112"/>
          <p:cNvPicPr>
            <a:picLocks noChangeAspect="1"/>
          </p:cNvPicPr>
          <p:nvPr/>
        </p:nvPicPr>
        <p:blipFill rotWithShape="1"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3" t="24734" r="51694" b="48543"/>
          <a:stretch/>
        </p:blipFill>
        <p:spPr>
          <a:xfrm>
            <a:off x="4331536" y="5066639"/>
            <a:ext cx="1295426" cy="1168178"/>
          </a:xfrm>
          <a:prstGeom prst="rect">
            <a:avLst/>
          </a:prstGeom>
        </p:spPr>
      </p:pic>
      <p:pic>
        <p:nvPicPr>
          <p:cNvPr id="47114" name="Рисунок 47113"/>
          <p:cNvPicPr>
            <a:picLocks noChangeAspect="1"/>
          </p:cNvPicPr>
          <p:nvPr/>
        </p:nvPicPr>
        <p:blipFill rotWithShape="1"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4" t="28125" r="40146" b="41912"/>
          <a:stretch/>
        </p:blipFill>
        <p:spPr>
          <a:xfrm>
            <a:off x="4547425" y="4626092"/>
            <a:ext cx="1399697" cy="1309837"/>
          </a:xfrm>
          <a:prstGeom prst="rect">
            <a:avLst/>
          </a:prstGeom>
        </p:spPr>
      </p:pic>
      <p:pic>
        <p:nvPicPr>
          <p:cNvPr id="47115" name="Рисунок 47114"/>
          <p:cNvPicPr>
            <a:picLocks noChangeAspect="1"/>
          </p:cNvPicPr>
          <p:nvPr/>
        </p:nvPicPr>
        <p:blipFill rotWithShape="1"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70" t="28125" r="43718" b="41912"/>
          <a:stretch/>
        </p:blipFill>
        <p:spPr>
          <a:xfrm>
            <a:off x="4833825" y="4379191"/>
            <a:ext cx="1244028" cy="1309837"/>
          </a:xfrm>
          <a:prstGeom prst="rect">
            <a:avLst/>
          </a:prstGeom>
        </p:spPr>
      </p:pic>
      <p:pic>
        <p:nvPicPr>
          <p:cNvPr id="47116" name="Рисунок 47115"/>
          <p:cNvPicPr>
            <a:picLocks noChangeAspect="1"/>
          </p:cNvPicPr>
          <p:nvPr/>
        </p:nvPicPr>
        <p:blipFill rotWithShape="1">
          <a:blip r:embed="rId3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4" t="28125" r="46943" b="41912"/>
          <a:stretch/>
        </p:blipFill>
        <p:spPr>
          <a:xfrm>
            <a:off x="5649957" y="4575413"/>
            <a:ext cx="1298308" cy="1309837"/>
          </a:xfrm>
          <a:prstGeom prst="rect">
            <a:avLst/>
          </a:prstGeom>
        </p:spPr>
      </p:pic>
      <p:pic>
        <p:nvPicPr>
          <p:cNvPr id="47117" name="Рисунок 47116"/>
          <p:cNvPicPr>
            <a:picLocks noChangeAspect="1"/>
          </p:cNvPicPr>
          <p:nvPr/>
        </p:nvPicPr>
        <p:blipFill rotWithShape="1"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3" t="32334" r="40146" b="44421"/>
          <a:stretch/>
        </p:blipFill>
        <p:spPr>
          <a:xfrm>
            <a:off x="5418286" y="5499258"/>
            <a:ext cx="1094958" cy="993785"/>
          </a:xfrm>
          <a:prstGeom prst="rect">
            <a:avLst/>
          </a:prstGeom>
        </p:spPr>
      </p:pic>
      <p:pic>
        <p:nvPicPr>
          <p:cNvPr id="47118" name="Рисунок 47117"/>
          <p:cNvPicPr>
            <a:picLocks noChangeAspect="1"/>
          </p:cNvPicPr>
          <p:nvPr/>
        </p:nvPicPr>
        <p:blipFill rotWithShape="1">
          <a:blip r:embed="rId4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51" t="31468" r="40793" b="54626"/>
          <a:stretch/>
        </p:blipFill>
        <p:spPr>
          <a:xfrm>
            <a:off x="3942084" y="4379191"/>
            <a:ext cx="1124047" cy="607865"/>
          </a:xfrm>
          <a:prstGeom prst="rect">
            <a:avLst/>
          </a:prstGeom>
        </p:spPr>
      </p:pic>
      <p:pic>
        <p:nvPicPr>
          <p:cNvPr id="47119" name="Рисунок 47118"/>
          <p:cNvPicPr>
            <a:picLocks noChangeAspect="1"/>
          </p:cNvPicPr>
          <p:nvPr/>
        </p:nvPicPr>
        <p:blipFill rotWithShape="1"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6A0B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73" t="34067" r="45052" b="52232"/>
          <a:stretch/>
        </p:blipFill>
        <p:spPr>
          <a:xfrm>
            <a:off x="1967024" y="4534085"/>
            <a:ext cx="833274" cy="598929"/>
          </a:xfrm>
          <a:prstGeom prst="rect">
            <a:avLst/>
          </a:prstGeom>
        </p:spPr>
      </p:pic>
      <p:pic>
        <p:nvPicPr>
          <p:cNvPr id="47120" name="Рисунок 47119"/>
          <p:cNvPicPr>
            <a:picLocks noChangeAspect="1"/>
          </p:cNvPicPr>
          <p:nvPr/>
        </p:nvPicPr>
        <p:blipFill rotWithShape="1"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07" t="40925" r="43718" b="45768"/>
          <a:stretch/>
        </p:blipFill>
        <p:spPr>
          <a:xfrm>
            <a:off x="2539664" y="4663368"/>
            <a:ext cx="465511" cy="581695"/>
          </a:xfrm>
          <a:prstGeom prst="rect">
            <a:avLst/>
          </a:prstGeom>
        </p:spPr>
      </p:pic>
      <p:pic>
        <p:nvPicPr>
          <p:cNvPr id="47121" name="Рисунок 47120"/>
          <p:cNvPicPr>
            <a:picLocks noChangeAspect="1"/>
          </p:cNvPicPr>
          <p:nvPr/>
        </p:nvPicPr>
        <p:blipFill rotWithShape="1">
          <a:blip r:embed="rId44" cstate="print">
            <a:clrChange>
              <a:clrFrom>
                <a:srgbClr val="FEFFF8"/>
              </a:clrFrom>
              <a:clrTo>
                <a:srgbClr val="FEFFF8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86" t="38808" r="45313" b="50000"/>
          <a:stretch/>
        </p:blipFill>
        <p:spPr>
          <a:xfrm>
            <a:off x="2461973" y="4954216"/>
            <a:ext cx="601316" cy="489255"/>
          </a:xfrm>
          <a:prstGeom prst="rect">
            <a:avLst/>
          </a:prstGeom>
        </p:spPr>
      </p:pic>
      <p:pic>
        <p:nvPicPr>
          <p:cNvPr id="47122" name="Рисунок 47121"/>
          <p:cNvPicPr>
            <a:picLocks noChangeAspect="1"/>
          </p:cNvPicPr>
          <p:nvPr/>
        </p:nvPicPr>
        <p:blipFill rotWithShape="1">
          <a:blip r:embed="rId4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07" t="31091" r="41250" b="58688"/>
          <a:stretch/>
        </p:blipFill>
        <p:spPr>
          <a:xfrm>
            <a:off x="2981530" y="4733874"/>
            <a:ext cx="609601" cy="446817"/>
          </a:xfrm>
          <a:prstGeom prst="rect">
            <a:avLst/>
          </a:prstGeom>
        </p:spPr>
      </p:pic>
      <p:pic>
        <p:nvPicPr>
          <p:cNvPr id="47123" name="Рисунок 47122"/>
          <p:cNvPicPr>
            <a:picLocks noChangeAspect="1"/>
          </p:cNvPicPr>
          <p:nvPr/>
        </p:nvPicPr>
        <p:blipFill rotWithShape="1">
          <a:blip r:embed="rId4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4" t="30083" r="56570" b="61192"/>
          <a:stretch/>
        </p:blipFill>
        <p:spPr>
          <a:xfrm>
            <a:off x="2879683" y="5020530"/>
            <a:ext cx="658188" cy="381401"/>
          </a:xfrm>
          <a:prstGeom prst="rect">
            <a:avLst/>
          </a:prstGeom>
        </p:spPr>
      </p:pic>
      <p:pic>
        <p:nvPicPr>
          <p:cNvPr id="47124" name="Рисунок 47123"/>
          <p:cNvPicPr>
            <a:picLocks noChangeAspect="1"/>
          </p:cNvPicPr>
          <p:nvPr/>
        </p:nvPicPr>
        <p:blipFill rotWithShape="1">
          <a:blip r:embed="rId4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6" t="28125" r="45052" b="56028"/>
          <a:stretch/>
        </p:blipFill>
        <p:spPr>
          <a:xfrm>
            <a:off x="3748118" y="4666790"/>
            <a:ext cx="1020443" cy="692730"/>
          </a:xfrm>
          <a:prstGeom prst="rect">
            <a:avLst/>
          </a:prstGeom>
        </p:spPr>
      </p:pic>
      <p:pic>
        <p:nvPicPr>
          <p:cNvPr id="47125" name="Рисунок 47124"/>
          <p:cNvPicPr>
            <a:picLocks noChangeAspect="1"/>
          </p:cNvPicPr>
          <p:nvPr/>
        </p:nvPicPr>
        <p:blipFill rotWithShape="1">
          <a:blip r:embed="rId4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CC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4" t="30083" r="45952" b="52557"/>
          <a:stretch/>
        </p:blipFill>
        <p:spPr>
          <a:xfrm>
            <a:off x="3280222" y="4460922"/>
            <a:ext cx="906196" cy="758875"/>
          </a:xfrm>
          <a:prstGeom prst="rect">
            <a:avLst/>
          </a:prstGeom>
        </p:spPr>
      </p:pic>
      <p:pic>
        <p:nvPicPr>
          <p:cNvPr id="47127" name="Рисунок 47126"/>
          <p:cNvPicPr>
            <a:picLocks noChangeAspect="1"/>
          </p:cNvPicPr>
          <p:nvPr/>
        </p:nvPicPr>
        <p:blipFill rotWithShape="1"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25" t="34067" r="46943" b="50909"/>
          <a:stretch/>
        </p:blipFill>
        <p:spPr>
          <a:xfrm>
            <a:off x="3184378" y="4787911"/>
            <a:ext cx="649781" cy="656738"/>
          </a:xfrm>
          <a:prstGeom prst="rect">
            <a:avLst/>
          </a:prstGeom>
        </p:spPr>
      </p:pic>
      <p:pic>
        <p:nvPicPr>
          <p:cNvPr id="47128" name="Рисунок 47127"/>
          <p:cNvPicPr>
            <a:picLocks noChangeAspect="1"/>
          </p:cNvPicPr>
          <p:nvPr/>
        </p:nvPicPr>
        <p:blipFill rotWithShape="1">
          <a:blip r:embed="rId5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4" t="31091" r="50749" b="58688"/>
          <a:stretch/>
        </p:blipFill>
        <p:spPr>
          <a:xfrm>
            <a:off x="3175095" y="5057601"/>
            <a:ext cx="780845" cy="446817"/>
          </a:xfrm>
          <a:prstGeom prst="rect">
            <a:avLst/>
          </a:prstGeom>
        </p:spPr>
      </p:pic>
      <p:sp>
        <p:nvSpPr>
          <p:cNvPr id="47129" name="Овал 47128"/>
          <p:cNvSpPr/>
          <p:nvPr/>
        </p:nvSpPr>
        <p:spPr>
          <a:xfrm>
            <a:off x="5639661" y="2482757"/>
            <a:ext cx="523875" cy="288925"/>
          </a:xfrm>
          <a:prstGeom prst="ellipse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1315" name="Picture 5"/>
          <p:cNvPicPr>
            <a:picLocks noChangeAspect="1" noChangeArrowheads="1"/>
          </p:cNvPicPr>
          <p:nvPr/>
        </p:nvPicPr>
        <p:blipFill>
          <a:blip r:embed="rId5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962" y="2985467"/>
            <a:ext cx="549275" cy="3175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317" name="TextBox 47129"/>
          <p:cNvSpPr txBox="1">
            <a:spLocks noChangeArrowheads="1"/>
          </p:cNvSpPr>
          <p:nvPr/>
        </p:nvSpPr>
        <p:spPr bwMode="auto">
          <a:xfrm>
            <a:off x="6331565" y="2430696"/>
            <a:ext cx="2320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dirty="0"/>
              <a:t>Проверки 2009 года</a:t>
            </a:r>
          </a:p>
        </p:txBody>
      </p:sp>
      <p:sp>
        <p:nvSpPr>
          <p:cNvPr id="11318" name="TextBox 47130"/>
          <p:cNvSpPr txBox="1">
            <a:spLocks noChangeArrowheads="1"/>
          </p:cNvSpPr>
          <p:nvPr/>
        </p:nvSpPr>
        <p:spPr bwMode="auto">
          <a:xfrm>
            <a:off x="6325885" y="2973766"/>
            <a:ext cx="2320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dirty="0"/>
              <a:t>Проверки 2010 года</a:t>
            </a:r>
          </a:p>
        </p:txBody>
      </p:sp>
      <p:sp>
        <p:nvSpPr>
          <p:cNvPr id="11319" name="TextBox 47131"/>
          <p:cNvSpPr txBox="1">
            <a:spLocks noChangeArrowheads="1"/>
          </p:cNvSpPr>
          <p:nvPr/>
        </p:nvSpPr>
        <p:spPr bwMode="auto">
          <a:xfrm>
            <a:off x="6325885" y="3605213"/>
            <a:ext cx="23050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 dirty="0"/>
              <a:t>Проверки 2011 года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8597" y="0"/>
            <a:ext cx="8617655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Проверки соблюдения условий предоставления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межбюджетных трансфертов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местным бюджетам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2" cstate="print">
            <a:duotone>
              <a:prstClr val="black"/>
              <a:srgbClr val="BE12BE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661" y="3642939"/>
            <a:ext cx="549275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709"/>
            <a:ext cx="646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1350" y="65721"/>
            <a:ext cx="90805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058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7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0"/>
                            </p:stCondLst>
                            <p:childTnLst>
                              <p:par>
                                <p:cTn id="8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7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47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5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500"/>
                            </p:stCondLst>
                            <p:childTnLst>
                              <p:par>
                                <p:cTn id="16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2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29" grpId="0" animBg="1"/>
      <p:bldP spid="11317" grpId="0"/>
      <p:bldP spid="11318" grpId="0"/>
      <p:bldP spid="11319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5385</TotalTime>
  <Words>963</Words>
  <Application>Microsoft Office PowerPoint</Application>
  <PresentationFormat>Экран (4:3)</PresentationFormat>
  <Paragraphs>209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КСП РО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Конозов</dc:creator>
  <cp:lastModifiedBy>Иван Романченко</cp:lastModifiedBy>
  <cp:revision>441</cp:revision>
  <cp:lastPrinted>2011-09-26T10:55:00Z</cp:lastPrinted>
  <dcterms:created xsi:type="dcterms:W3CDTF">2009-07-15T12:28:20Z</dcterms:created>
  <dcterms:modified xsi:type="dcterms:W3CDTF">2011-10-06T11:04:38Z</dcterms:modified>
</cp:coreProperties>
</file>