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9" r:id="rId1"/>
  </p:sldMasterIdLst>
  <p:notesMasterIdLst>
    <p:notesMasterId r:id="rId13"/>
  </p:notesMasterIdLst>
  <p:sldIdLst>
    <p:sldId id="270" r:id="rId2"/>
    <p:sldId id="256" r:id="rId3"/>
    <p:sldId id="260" r:id="rId4"/>
    <p:sldId id="261" r:id="rId5"/>
    <p:sldId id="263" r:id="rId6"/>
    <p:sldId id="259" r:id="rId7"/>
    <p:sldId id="264" r:id="rId8"/>
    <p:sldId id="272" r:id="rId9"/>
    <p:sldId id="266" r:id="rId10"/>
    <p:sldId id="267" r:id="rId11"/>
    <p:sldId id="27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1E26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94660"/>
  </p:normalViewPr>
  <p:slideViewPr>
    <p:cSldViewPr snapToGrid="0">
      <p:cViewPr>
        <p:scale>
          <a:sx n="123" d="100"/>
          <a:sy n="123" d="100"/>
        </p:scale>
        <p:origin x="-154" y="-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B6CEEA-21E4-4C30-A451-4BFB758789F1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125C1C5-942C-480A-ADDB-236DD57EED94}">
      <dgm:prSet phldrT="[Текст]" custT="1"/>
      <dgm:spPr/>
      <dgm:t>
        <a:bodyPr/>
        <a:lstStyle/>
        <a:p>
          <a:pPr algn="just"/>
          <a:r>
            <a:rPr lang="ru-RU" sz="1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Выполнена </a:t>
          </a:r>
          <a:r>
            <a:rPr lang="ru-RU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внешняя проверка:</a:t>
          </a:r>
        </a:p>
        <a:p>
          <a:pPr algn="just"/>
          <a:r>
            <a:rPr lang="ru-RU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-- годовой бюджетной отчетности всех главных распорядителей бюджетных средств Донецкой Народной Республики </a:t>
          </a:r>
        </a:p>
        <a:p>
          <a:pPr algn="just"/>
          <a:r>
            <a:rPr lang="ru-RU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-</a:t>
          </a:r>
          <a:r>
            <a:rPr lang="en-US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-</a:t>
          </a:r>
          <a:r>
            <a:rPr lang="ru-RU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 отчета </a:t>
          </a:r>
          <a:r>
            <a:rPr lang="ru-RU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об исполнении бюджета Донецкой Народной Республики </a:t>
          </a:r>
          <a:r>
            <a:rPr lang="ru-RU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за 2023 год и </a:t>
          </a:r>
          <a:r>
            <a:rPr lang="ru-RU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Территориального фонда </a:t>
          </a:r>
          <a:r>
            <a:rPr lang="ru-RU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обязательного медицинского </a:t>
          </a:r>
          <a:r>
            <a:rPr lang="ru-RU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страхования Донецкой Народной Республики за 2023 год</a:t>
          </a:r>
        </a:p>
        <a:p>
          <a:pPr algn="just"/>
          <a:endParaRPr lang="ru-RU" sz="18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man Old Style" panose="02050604050505020204" pitchFamily="18" charset="0"/>
          </a:endParaRPr>
        </a:p>
        <a:p>
          <a:pPr algn="just"/>
          <a:r>
            <a:rPr lang="ru-RU" sz="1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Заключения </a:t>
          </a:r>
          <a:r>
            <a:rPr lang="ru-RU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направлены </a:t>
          </a:r>
          <a:r>
            <a:rPr lang="ru-RU" sz="1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в Народный Совет Донецкой Народной Республики и Правительство Донецкой Народной Республики.</a:t>
          </a:r>
        </a:p>
      </dgm:t>
    </dgm:pt>
    <dgm:pt modelId="{9DBB5418-589D-4800-8D23-571E641296FF}" type="parTrans" cxnId="{B52C4D47-5005-4155-B9AD-D907EC47E930}">
      <dgm:prSet/>
      <dgm:spPr/>
      <dgm:t>
        <a:bodyPr/>
        <a:lstStyle/>
        <a:p>
          <a:endParaRPr lang="ru-RU"/>
        </a:p>
      </dgm:t>
    </dgm:pt>
    <dgm:pt modelId="{84DEBDE7-5823-4C5F-A1C6-3037965E8094}" type="sibTrans" cxnId="{B52C4D47-5005-4155-B9AD-D907EC47E930}">
      <dgm:prSet/>
      <dgm:spPr/>
      <dgm:t>
        <a:bodyPr/>
        <a:lstStyle/>
        <a:p>
          <a:endParaRPr lang="ru-RU"/>
        </a:p>
      </dgm:t>
    </dgm:pt>
    <dgm:pt modelId="{550031F7-9FF9-4BBB-AEA3-AC38D6A72D8A}">
      <dgm:prSet custT="1"/>
      <dgm:spPr/>
      <dgm:t>
        <a:bodyPr/>
        <a:lstStyle/>
        <a:p>
          <a:pPr algn="just"/>
          <a:r>
            <a:rPr lang="ru-RU" sz="1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Осуществлено </a:t>
          </a:r>
          <a:r>
            <a:rPr lang="ru-RU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11 экспертиз нормативно-правовых актов</a:t>
          </a:r>
          <a:r>
            <a:rPr lang="ru-RU" sz="1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, касающихся экономической составляющей развития Донецкой Народной Республики</a:t>
          </a:r>
        </a:p>
      </dgm:t>
    </dgm:pt>
    <dgm:pt modelId="{E929EAA1-3C0B-4066-8F5C-828CC1101A5A}" type="parTrans" cxnId="{A19BBEE7-156A-47BB-BB30-0B1B88835677}">
      <dgm:prSet/>
      <dgm:spPr/>
      <dgm:t>
        <a:bodyPr/>
        <a:lstStyle/>
        <a:p>
          <a:endParaRPr lang="ru-RU"/>
        </a:p>
      </dgm:t>
    </dgm:pt>
    <dgm:pt modelId="{CC36D223-F6DD-4AB5-A305-8AA2BA5F4970}" type="sibTrans" cxnId="{A19BBEE7-156A-47BB-BB30-0B1B88835677}">
      <dgm:prSet/>
      <dgm:spPr/>
      <dgm:t>
        <a:bodyPr/>
        <a:lstStyle/>
        <a:p>
          <a:endParaRPr lang="ru-RU"/>
        </a:p>
      </dgm:t>
    </dgm:pt>
    <dgm:pt modelId="{3D5088AA-FC49-4E10-8E2E-119B82131853}" type="pres">
      <dgm:prSet presAssocID="{58B6CEEA-21E4-4C30-A451-4BFB758789F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56B9A0-825A-442B-BD91-CFEA49957B92}" type="pres">
      <dgm:prSet presAssocID="{6125C1C5-942C-480A-ADDB-236DD57EED94}" presName="parentLin" presStyleCnt="0"/>
      <dgm:spPr/>
    </dgm:pt>
    <dgm:pt modelId="{D311D58C-3E4B-4DB1-B1DB-75CB8BFD8BC5}" type="pres">
      <dgm:prSet presAssocID="{6125C1C5-942C-480A-ADDB-236DD57EED94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D3546DA0-C137-4E1E-AC4D-C551D89F92CA}" type="pres">
      <dgm:prSet presAssocID="{6125C1C5-942C-480A-ADDB-236DD57EED94}" presName="parentText" presStyleLbl="node1" presStyleIdx="0" presStyleCnt="2" custScaleX="137880" custScaleY="331966" custLinFactNeighborX="-27815" custLinFactNeighborY="-45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38836D-7013-4E87-954F-EC941B578F8E}" type="pres">
      <dgm:prSet presAssocID="{6125C1C5-942C-480A-ADDB-236DD57EED94}" presName="negativeSpace" presStyleCnt="0"/>
      <dgm:spPr/>
    </dgm:pt>
    <dgm:pt modelId="{7A23A669-01E7-4F47-93C4-EF91923998DC}" type="pres">
      <dgm:prSet presAssocID="{6125C1C5-942C-480A-ADDB-236DD57EED94}" presName="childText" presStyleLbl="conFgAcc1" presStyleIdx="0" presStyleCnt="2">
        <dgm:presLayoutVars>
          <dgm:bulletEnabled val="1"/>
        </dgm:presLayoutVars>
      </dgm:prSet>
      <dgm:spPr/>
    </dgm:pt>
    <dgm:pt modelId="{1107A5B5-2282-4308-8B4B-E8D7E509A959}" type="pres">
      <dgm:prSet presAssocID="{84DEBDE7-5823-4C5F-A1C6-3037965E8094}" presName="spaceBetweenRectangles" presStyleCnt="0"/>
      <dgm:spPr/>
    </dgm:pt>
    <dgm:pt modelId="{524F4EA7-361E-4F75-8E97-B87628D5F786}" type="pres">
      <dgm:prSet presAssocID="{550031F7-9FF9-4BBB-AEA3-AC38D6A72D8A}" presName="parentLin" presStyleCnt="0"/>
      <dgm:spPr/>
    </dgm:pt>
    <dgm:pt modelId="{0D68FA7B-A7E3-4A67-9309-D55A07AF67DF}" type="pres">
      <dgm:prSet presAssocID="{550031F7-9FF9-4BBB-AEA3-AC38D6A72D8A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0A16420B-C595-425A-9D23-DD78894A575E}" type="pres">
      <dgm:prSet presAssocID="{550031F7-9FF9-4BBB-AEA3-AC38D6A72D8A}" presName="parentText" presStyleLbl="node1" presStyleIdx="1" presStyleCnt="2" custScaleX="154800" custScaleY="70184" custLinFactNeighborX="-6553" custLinFactNeighborY="116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497F0-E555-4283-8EC8-391541F1EE12}" type="pres">
      <dgm:prSet presAssocID="{550031F7-9FF9-4BBB-AEA3-AC38D6A72D8A}" presName="negativeSpace" presStyleCnt="0"/>
      <dgm:spPr/>
    </dgm:pt>
    <dgm:pt modelId="{77FB23F1-1F5B-4059-927C-DBE249E6DBAD}" type="pres">
      <dgm:prSet presAssocID="{550031F7-9FF9-4BBB-AEA3-AC38D6A72D8A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19BBEE7-156A-47BB-BB30-0B1B88835677}" srcId="{58B6CEEA-21E4-4C30-A451-4BFB758789F1}" destId="{550031F7-9FF9-4BBB-AEA3-AC38D6A72D8A}" srcOrd="1" destOrd="0" parTransId="{E929EAA1-3C0B-4066-8F5C-828CC1101A5A}" sibTransId="{CC36D223-F6DD-4AB5-A305-8AA2BA5F4970}"/>
    <dgm:cxn modelId="{96181F5C-A181-476A-A635-88BE0AE211A1}" type="presOf" srcId="{6125C1C5-942C-480A-ADDB-236DD57EED94}" destId="{D311D58C-3E4B-4DB1-B1DB-75CB8BFD8BC5}" srcOrd="0" destOrd="0" presId="urn:microsoft.com/office/officeart/2005/8/layout/list1"/>
    <dgm:cxn modelId="{04800C1F-43B2-4242-A756-3519CF24CB59}" type="presOf" srcId="{550031F7-9FF9-4BBB-AEA3-AC38D6A72D8A}" destId="{0D68FA7B-A7E3-4A67-9309-D55A07AF67DF}" srcOrd="0" destOrd="0" presId="urn:microsoft.com/office/officeart/2005/8/layout/list1"/>
    <dgm:cxn modelId="{0D38FE66-0AC1-4617-864E-21C45EE7F478}" type="presOf" srcId="{6125C1C5-942C-480A-ADDB-236DD57EED94}" destId="{D3546DA0-C137-4E1E-AC4D-C551D89F92CA}" srcOrd="1" destOrd="0" presId="urn:microsoft.com/office/officeart/2005/8/layout/list1"/>
    <dgm:cxn modelId="{456702CB-E4E1-49D2-8DCC-EA13F3FD7A43}" type="presOf" srcId="{550031F7-9FF9-4BBB-AEA3-AC38D6A72D8A}" destId="{0A16420B-C595-425A-9D23-DD78894A575E}" srcOrd="1" destOrd="0" presId="urn:microsoft.com/office/officeart/2005/8/layout/list1"/>
    <dgm:cxn modelId="{B52C4D47-5005-4155-B9AD-D907EC47E930}" srcId="{58B6CEEA-21E4-4C30-A451-4BFB758789F1}" destId="{6125C1C5-942C-480A-ADDB-236DD57EED94}" srcOrd="0" destOrd="0" parTransId="{9DBB5418-589D-4800-8D23-571E641296FF}" sibTransId="{84DEBDE7-5823-4C5F-A1C6-3037965E8094}"/>
    <dgm:cxn modelId="{8D98DFBC-03F1-48A9-B866-4C8BCE5DC48F}" type="presOf" srcId="{58B6CEEA-21E4-4C30-A451-4BFB758789F1}" destId="{3D5088AA-FC49-4E10-8E2E-119B82131853}" srcOrd="0" destOrd="0" presId="urn:microsoft.com/office/officeart/2005/8/layout/list1"/>
    <dgm:cxn modelId="{34E49508-2D66-4083-A5FC-3A53FD2529DD}" type="presParOf" srcId="{3D5088AA-FC49-4E10-8E2E-119B82131853}" destId="{DA56B9A0-825A-442B-BD91-CFEA49957B92}" srcOrd="0" destOrd="0" presId="urn:microsoft.com/office/officeart/2005/8/layout/list1"/>
    <dgm:cxn modelId="{67571611-0924-4D9A-BCD6-29AD3B74A796}" type="presParOf" srcId="{DA56B9A0-825A-442B-BD91-CFEA49957B92}" destId="{D311D58C-3E4B-4DB1-B1DB-75CB8BFD8BC5}" srcOrd="0" destOrd="0" presId="urn:microsoft.com/office/officeart/2005/8/layout/list1"/>
    <dgm:cxn modelId="{69AC537E-E3FE-4271-9F65-2BD33B3A362C}" type="presParOf" srcId="{DA56B9A0-825A-442B-BD91-CFEA49957B92}" destId="{D3546DA0-C137-4E1E-AC4D-C551D89F92CA}" srcOrd="1" destOrd="0" presId="urn:microsoft.com/office/officeart/2005/8/layout/list1"/>
    <dgm:cxn modelId="{BC2E1BFB-6768-484A-91BC-4C605B86C7C1}" type="presParOf" srcId="{3D5088AA-FC49-4E10-8E2E-119B82131853}" destId="{9D38836D-7013-4E87-954F-EC941B578F8E}" srcOrd="1" destOrd="0" presId="urn:microsoft.com/office/officeart/2005/8/layout/list1"/>
    <dgm:cxn modelId="{BD4976B5-C79F-4B45-9F92-C0117FBD5EF7}" type="presParOf" srcId="{3D5088AA-FC49-4E10-8E2E-119B82131853}" destId="{7A23A669-01E7-4F47-93C4-EF91923998DC}" srcOrd="2" destOrd="0" presId="urn:microsoft.com/office/officeart/2005/8/layout/list1"/>
    <dgm:cxn modelId="{FE5500A0-BF62-4262-B058-C482F442D995}" type="presParOf" srcId="{3D5088AA-FC49-4E10-8E2E-119B82131853}" destId="{1107A5B5-2282-4308-8B4B-E8D7E509A959}" srcOrd="3" destOrd="0" presId="urn:microsoft.com/office/officeart/2005/8/layout/list1"/>
    <dgm:cxn modelId="{957B3033-B4B2-4A05-9D76-6ED980A83D90}" type="presParOf" srcId="{3D5088AA-FC49-4E10-8E2E-119B82131853}" destId="{524F4EA7-361E-4F75-8E97-B87628D5F786}" srcOrd="4" destOrd="0" presId="urn:microsoft.com/office/officeart/2005/8/layout/list1"/>
    <dgm:cxn modelId="{0AC0BAC0-2A5D-4450-A248-CD893C248510}" type="presParOf" srcId="{524F4EA7-361E-4F75-8E97-B87628D5F786}" destId="{0D68FA7B-A7E3-4A67-9309-D55A07AF67DF}" srcOrd="0" destOrd="0" presId="urn:microsoft.com/office/officeart/2005/8/layout/list1"/>
    <dgm:cxn modelId="{4B8ED920-DEE0-464D-801D-5847D53D7EDA}" type="presParOf" srcId="{524F4EA7-361E-4F75-8E97-B87628D5F786}" destId="{0A16420B-C595-425A-9D23-DD78894A575E}" srcOrd="1" destOrd="0" presId="urn:microsoft.com/office/officeart/2005/8/layout/list1"/>
    <dgm:cxn modelId="{C056841C-71C1-4D8B-9663-288EC3973E2D}" type="presParOf" srcId="{3D5088AA-FC49-4E10-8E2E-119B82131853}" destId="{6BF497F0-E555-4283-8EC8-391541F1EE12}" srcOrd="5" destOrd="0" presId="urn:microsoft.com/office/officeart/2005/8/layout/list1"/>
    <dgm:cxn modelId="{E5AA8B4C-0044-4793-974D-7E8722A563F2}" type="presParOf" srcId="{3D5088AA-FC49-4E10-8E2E-119B82131853}" destId="{77FB23F1-1F5B-4059-927C-DBE249E6DBAD}" srcOrd="6" destOrd="0" presId="urn:microsoft.com/office/officeart/2005/8/layout/list1"/>
  </dgm:cxnLst>
  <dgm:bg>
    <a:gradFill>
      <a:gsLst>
        <a:gs pos="0">
          <a:schemeClr val="bg2">
            <a:tint val="96000"/>
            <a:shade val="100000"/>
            <a:hueMod val="270000"/>
            <a:satMod val="200000"/>
            <a:lumMod val="128000"/>
          </a:schemeClr>
        </a:gs>
        <a:gs pos="100000">
          <a:schemeClr val="bg2">
            <a:shade val="100000"/>
            <a:hueMod val="100000"/>
            <a:satMod val="110000"/>
            <a:lumMod val="130000"/>
          </a:schemeClr>
        </a:gs>
        <a:gs pos="100000">
          <a:schemeClr val="bg2">
            <a:shade val="78000"/>
            <a:hueMod val="44000"/>
            <a:satMod val="200000"/>
            <a:lumMod val="69000"/>
            <a:alpha val="65000"/>
          </a:schemeClr>
        </a:gs>
      </a:gsLst>
      <a:lin ang="2520000" scaled="0"/>
    </a:gra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23A669-01E7-4F47-93C4-EF91923998DC}">
      <dsp:nvSpPr>
        <dsp:cNvPr id="0" name=""/>
        <dsp:cNvSpPr/>
      </dsp:nvSpPr>
      <dsp:spPr>
        <a:xfrm>
          <a:off x="0" y="2706969"/>
          <a:ext cx="11511086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3546DA0-C137-4E1E-AC4D-C551D89F92CA}">
      <dsp:nvSpPr>
        <dsp:cNvPr id="0" name=""/>
        <dsp:cNvSpPr/>
      </dsp:nvSpPr>
      <dsp:spPr>
        <a:xfrm>
          <a:off x="408972" y="0"/>
          <a:ext cx="10936445" cy="313588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564" tIns="0" rIns="304564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Выполнена </a:t>
          </a:r>
          <a:r>
            <a:rPr lang="ru-RU" sz="1800" b="1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внешняя проверка: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-- годовой бюджетной отчетности всех главных распорядителей бюджетных средств Донецкой Народной Республики 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-</a:t>
          </a:r>
          <a:r>
            <a:rPr lang="en-US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-</a:t>
          </a:r>
          <a:r>
            <a:rPr lang="ru-RU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 отчета </a:t>
          </a:r>
          <a:r>
            <a:rPr lang="ru-RU" sz="1800" b="1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об исполнении бюджета Донецкой Народной Республики </a:t>
          </a:r>
          <a:r>
            <a:rPr lang="ru-RU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за 2023 год и </a:t>
          </a:r>
          <a:r>
            <a:rPr lang="ru-RU" sz="1800" b="1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Территориального фонда </a:t>
          </a:r>
          <a:r>
            <a:rPr lang="ru-RU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обязательного медицинского </a:t>
          </a:r>
          <a:r>
            <a:rPr lang="ru-RU" sz="1800" b="1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страхования Донецкой Народной Республики за 2023 год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man Old Style" panose="02050604050505020204" pitchFamily="18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Заключения </a:t>
          </a:r>
          <a:r>
            <a:rPr lang="ru-RU" sz="18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направлены </a:t>
          </a:r>
          <a:r>
            <a:rPr lang="ru-RU" sz="180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в Народный Совет Донецкой Народной Республики и Правительство Донецкой Народной Республики.</a:t>
          </a:r>
        </a:p>
      </dsp:txBody>
      <dsp:txXfrm>
        <a:off x="562053" y="153081"/>
        <a:ext cx="10630283" cy="2829721"/>
      </dsp:txXfrm>
    </dsp:sp>
    <dsp:sp modelId="{77FB23F1-1F5B-4059-927C-DBE249E6DBAD}">
      <dsp:nvSpPr>
        <dsp:cNvPr id="0" name=""/>
        <dsp:cNvSpPr/>
      </dsp:nvSpPr>
      <dsp:spPr>
        <a:xfrm>
          <a:off x="0" y="3876835"/>
          <a:ext cx="11511086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1323124"/>
              <a:satOff val="12119"/>
              <a:lumOff val="-1000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A16420B-C595-425A-9D23-DD78894A575E}">
      <dsp:nvSpPr>
        <dsp:cNvPr id="0" name=""/>
        <dsp:cNvSpPr/>
      </dsp:nvSpPr>
      <dsp:spPr>
        <a:xfrm>
          <a:off x="474285" y="3796617"/>
          <a:ext cx="10999503" cy="662986"/>
        </a:xfrm>
        <a:prstGeom prst="roundRect">
          <a:avLst/>
        </a:prstGeom>
        <a:gradFill rotWithShape="0">
          <a:gsLst>
            <a:gs pos="0">
              <a:schemeClr val="accent5">
                <a:hueOff val="-21323124"/>
                <a:satOff val="12119"/>
                <a:lumOff val="-10000"/>
                <a:alphaOff val="0"/>
                <a:shade val="85000"/>
                <a:satMod val="130000"/>
              </a:schemeClr>
            </a:gs>
            <a:gs pos="34000">
              <a:schemeClr val="accent5">
                <a:hueOff val="-21323124"/>
                <a:satOff val="12119"/>
                <a:lumOff val="-10000"/>
                <a:alphaOff val="0"/>
                <a:shade val="87000"/>
                <a:satMod val="125000"/>
              </a:schemeClr>
            </a:gs>
            <a:gs pos="70000">
              <a:schemeClr val="accent5">
                <a:hueOff val="-21323124"/>
                <a:satOff val="12119"/>
                <a:lumOff val="-1000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21323124"/>
                <a:satOff val="12119"/>
                <a:lumOff val="-1000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564" tIns="0" rIns="304564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Осуществлено </a:t>
          </a:r>
          <a:r>
            <a:rPr lang="ru-RU" sz="1800" b="1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11 экспертиз нормативно-правовых актов</a:t>
          </a:r>
          <a:r>
            <a:rPr lang="ru-RU" sz="180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rPr>
            <a:t>, касающихся экономической составляющей развития Донецкой Народной Республики</a:t>
          </a:r>
        </a:p>
      </dsp:txBody>
      <dsp:txXfrm>
        <a:off x="506649" y="3828981"/>
        <a:ext cx="10934775" cy="5982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345013-B72E-4632-A107-8DA4D83E08F4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4DA26-AE5B-4111-AFF1-8BC60B129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900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4DA26-AE5B-4111-AFF1-8BC60B129C6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017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4DA26-AE5B-4111-AFF1-8BC60B129C6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983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4DA26-AE5B-4111-AFF1-8BC60B129C6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277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068BA-978E-4A94-8875-96C034E4B56B}" type="datetime1">
              <a:rPr lang="ru-RU" smtClean="0"/>
              <a:t>01.07.2024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646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85F75-3738-4969-9555-457B2392BB9C}" type="datetime1">
              <a:rPr lang="ru-RU" smtClean="0"/>
              <a:t>01.07.2024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98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BCCB-4AE0-4A4C-B747-FE3F3DFD5798}" type="datetime1">
              <a:rPr lang="ru-RU" smtClean="0"/>
              <a:t>01.07.2024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F00E5-01B5-4CA9-AA79-F8DFF128604B}" type="datetime1">
              <a:rPr lang="ru-RU" smtClean="0"/>
              <a:t>01.07.2024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585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61914-76E2-4223-9231-E26516A60142}" type="datetime1">
              <a:rPr lang="ru-RU" smtClean="0"/>
              <a:t>01.07.2024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2935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CA0D-0509-4EFE-A0A9-8C795921413C}" type="datetime1">
              <a:rPr lang="ru-RU" smtClean="0"/>
              <a:t>01.07.2024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990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E12C7-82F4-49C8-BEA9-745DF30041D2}" type="datetime1">
              <a:rPr lang="ru-RU" smtClean="0"/>
              <a:t>01.07.2024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99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5FA8-CE24-4673-BBEF-49FF4A77F936}" type="datetime1">
              <a:rPr lang="ru-RU" smtClean="0"/>
              <a:t>01.07.2024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587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EA8E-BEC3-4F6D-A1F2-1CD259A7CD58}" type="datetime1">
              <a:rPr lang="ru-RU" smtClean="0"/>
              <a:t>01.07.2024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215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9C4643D-3645-4E6D-933F-5910F4A54BEA}" type="datetime1">
              <a:rPr lang="ru-RU" smtClean="0"/>
              <a:t>01.07.2024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407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7B835-E96A-44EE-B4C0-1A0EA48EFD94}" type="datetime1">
              <a:rPr lang="ru-RU" smtClean="0"/>
              <a:t>01.07.2024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907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4EFED"/>
            </a:gs>
            <a:gs pos="10000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63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1153641-712D-491F-B684-988DCFEDBCA3}" type="datetime1">
              <a:rPr lang="ru-RU" smtClean="0"/>
              <a:t>01.07.2024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1784363-03BB-4543-B4DF-526D58CD63C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168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D14824E-B1D1-3A8E-8139-60E4612F1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714" y="0"/>
            <a:ext cx="12225714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CA6071-AB71-DA12-73A7-141D7831FE8C}"/>
              </a:ext>
            </a:extLst>
          </p:cNvPr>
          <p:cNvSpPr txBox="1"/>
          <p:nvPr/>
        </p:nvSpPr>
        <p:spPr>
          <a:xfrm>
            <a:off x="1798604" y="1406404"/>
            <a:ext cx="8594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Счетная палата</a:t>
            </a:r>
          </a:p>
          <a:p>
            <a:pPr algn="ctr"/>
            <a:r>
              <a:rPr lang="ru-RU" sz="3600" b="1" i="1" dirty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Донецкой Народной Республики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C8215A8-6914-B71C-E773-9FE2DB72E5DA}"/>
              </a:ext>
            </a:extLst>
          </p:cNvPr>
          <p:cNvSpPr txBox="1"/>
          <p:nvPr/>
        </p:nvSpPr>
        <p:spPr>
          <a:xfrm>
            <a:off x="-42143" y="4342467"/>
            <a:ext cx="12225714" cy="646331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ookman Old Style" panose="02050604050505020204" pitchFamily="18" charset="0"/>
              </a:rPr>
              <a:t>«От истории становления к действиям»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09C73CB-B703-9384-3CFD-3A65AFC461EB}"/>
              </a:ext>
            </a:extLst>
          </p:cNvPr>
          <p:cNvSpPr txBox="1"/>
          <p:nvPr/>
        </p:nvSpPr>
        <p:spPr>
          <a:xfrm>
            <a:off x="4847945" y="5554067"/>
            <a:ext cx="24961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latin typeface="Bookman Old Style" panose="02050604050505020204" pitchFamily="18" charset="0"/>
                <a:cs typeface="Calibri" panose="020F0502020204030204" pitchFamily="34" charset="0"/>
              </a:rPr>
              <a:t>Донецк</a:t>
            </a:r>
          </a:p>
          <a:p>
            <a:pPr algn="ctr"/>
            <a:r>
              <a:rPr lang="ru-RU" sz="2000" b="1" i="1" dirty="0">
                <a:latin typeface="Bookman Old Style" panose="02050604050505020204" pitchFamily="18" charset="0"/>
                <a:cs typeface="Calibri" panose="020F0502020204030204" pitchFamily="34" charset="0"/>
              </a:rPr>
              <a:t>2024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CC3860D-4C05-EA47-28D9-3DE6C5CA1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143" y="313880"/>
            <a:ext cx="12242571" cy="147323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32D9ED5-1281-1043-1041-E371D60666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839" y="0"/>
            <a:ext cx="1528321" cy="130798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166297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4EFED"/>
            </a:gs>
            <a:gs pos="10000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63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3362FFC-0B60-4CDD-9F98-60DE8F336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10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A85F5A1-F355-AA20-FDF2-D60953E9F787}"/>
              </a:ext>
            </a:extLst>
          </p:cNvPr>
          <p:cNvSpPr txBox="1"/>
          <p:nvPr/>
        </p:nvSpPr>
        <p:spPr>
          <a:xfrm>
            <a:off x="1595536" y="354763"/>
            <a:ext cx="107395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План работы </a:t>
            </a:r>
            <a:r>
              <a:rPr lang="ru-RU" sz="2000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Счетной палаты Донецкой Народной Республики </a:t>
            </a:r>
            <a:r>
              <a:rPr lang="ru-RU" sz="18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на 2024 год: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738DC39-C5EE-3AE5-3B38-8CB6A5922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843" y="674125"/>
            <a:ext cx="1182727" cy="9083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B4FF88C-8B0E-6672-C1D9-C8C3D6792289}"/>
              </a:ext>
            </a:extLst>
          </p:cNvPr>
          <p:cNvSpPr txBox="1"/>
          <p:nvPr/>
        </p:nvSpPr>
        <p:spPr>
          <a:xfrm>
            <a:off x="2038739" y="943343"/>
            <a:ext cx="9677825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5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В настоящее время </a:t>
            </a:r>
            <a:r>
              <a:rPr lang="ru-RU" sz="1500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утверждены </a:t>
            </a:r>
            <a:r>
              <a:rPr lang="ru-RU" sz="1500" b="1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9 стандартов внешнего государственного финансового контроля </a:t>
            </a:r>
            <a:r>
              <a:rPr lang="ru-RU" sz="15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и</a:t>
            </a:r>
            <a:r>
              <a:rPr lang="ru-RU" sz="1500" b="1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 2 стандарта организации деятельности </a:t>
            </a:r>
            <a:r>
              <a:rPr lang="ru-RU" sz="15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Счетной палаты Донецкой Народной Республики.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D9E0F89-CB34-46ED-6885-CAA70DF20B6E}"/>
              </a:ext>
            </a:extLst>
          </p:cNvPr>
          <p:cNvSpPr txBox="1"/>
          <p:nvPr/>
        </p:nvSpPr>
        <p:spPr>
          <a:xfrm>
            <a:off x="115078" y="1869707"/>
            <a:ext cx="7126550" cy="4262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i="1" u="sng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План на 2024 год включено:</a:t>
            </a:r>
          </a:p>
          <a:p>
            <a:pPr algn="just"/>
            <a:endParaRPr lang="ru-RU" sz="1500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5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проведение контрольных и экспертно-аналитических мероприятий (выездных и камеральных);</a:t>
            </a:r>
          </a:p>
          <a:p>
            <a:pPr algn="just"/>
            <a:endParaRPr lang="ru-RU" sz="1500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5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взаимодействие с контрольно-счетными органами субъектов Российской Федерации, а также участие в заседаниях и конференциях, посвященных совершенствованию деятельности контрольно-счетных органов Российской Федерации;</a:t>
            </a:r>
          </a:p>
          <a:p>
            <a:pPr marL="285750" indent="-285750" algn="just">
              <a:buFontTx/>
              <a:buChar char="-"/>
            </a:pPr>
            <a:endParaRPr lang="ru-RU" sz="1500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algn="just"/>
            <a:endParaRPr lang="ru-RU" sz="1500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5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осуществление аналитического и информационного обеспечения </a:t>
            </a:r>
            <a:r>
              <a:rPr lang="ru-RU" sz="1500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деятельности, подготовка </a:t>
            </a:r>
            <a:r>
              <a:rPr lang="ru-RU" sz="15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к созданию официального сайта;</a:t>
            </a:r>
          </a:p>
          <a:p>
            <a:pPr marL="285750" indent="-285750" algn="just">
              <a:buFontTx/>
              <a:buChar char="-"/>
            </a:pPr>
            <a:endParaRPr lang="ru-RU" sz="1500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5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работа по подготовке необходимых в деятельности стандартов внешнего государственного финансового контроля и совершенствованию имеющейся системы стандартов на основе изучения и обобщения опыта их применения.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B798FA19-8C1E-AE6E-4CFD-24C38A04A9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26" y="1538012"/>
            <a:ext cx="3836257" cy="25565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B5AF34F-C686-CE97-FE2C-9423807FDB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621" y="4212819"/>
            <a:ext cx="3861151" cy="255650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626065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269DAFA-18F5-D6D3-D4AE-CE61FEF36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258"/>
            <a:ext cx="12191999" cy="78563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80900BA-0F0D-0E91-4487-6C1B944CB477}"/>
              </a:ext>
            </a:extLst>
          </p:cNvPr>
          <p:cNvSpPr txBox="1"/>
          <p:nvPr/>
        </p:nvSpPr>
        <p:spPr>
          <a:xfrm>
            <a:off x="277534" y="1140043"/>
            <a:ext cx="11636931" cy="1785104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СПАСИБО </a:t>
            </a:r>
          </a:p>
          <a:p>
            <a:pPr algn="ctr"/>
            <a:endParaRPr lang="ru-RU" sz="1400" b="1" spc="3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4800" b="1" spc="3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 ВНИМАНИЕ!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2B7880F-1AD7-7341-1AA2-9E5BFCD660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85" y="5430142"/>
            <a:ext cx="1449064" cy="14278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B5CFD3A-CBD7-882E-BC27-EA178C95C016}"/>
              </a:ext>
            </a:extLst>
          </p:cNvPr>
          <p:cNvSpPr txBox="1"/>
          <p:nvPr/>
        </p:nvSpPr>
        <p:spPr>
          <a:xfrm>
            <a:off x="1872634" y="5728572"/>
            <a:ext cx="7412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ДНР,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г.Донецк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, бульвар Пушкина, д.34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e-mail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: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spdnr@sp.gov-dpr.ru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428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E12963A-DF12-7BDA-AD65-DD1E1762A2DA}"/>
              </a:ext>
            </a:extLst>
          </p:cNvPr>
          <p:cNvSpPr txBox="1"/>
          <p:nvPr/>
        </p:nvSpPr>
        <p:spPr>
          <a:xfrm>
            <a:off x="424206" y="3320762"/>
            <a:ext cx="5373278" cy="2585323"/>
          </a:xfrm>
          <a:prstGeom prst="rect">
            <a:avLst/>
          </a:prstGeom>
          <a:solidFill>
            <a:schemeClr val="bg1">
              <a:alpha val="79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25 </a:t>
            </a:r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мая 2023 года </a:t>
            </a:r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в рамках внеочередного пленарного заседания </a:t>
            </a:r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Народного </a:t>
            </a:r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Совета Донецкой Народной Республики </a:t>
            </a:r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приняты </a:t>
            </a:r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Постановления Народного Совета Донецкой Народной Республики «Об образовании Счетной палаты Донецкой Народной Республики» и «О назначении председателя Счетной </a:t>
            </a:r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палаты </a:t>
            </a:r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Донецкой Народной Республики»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E0B3345-57C2-A856-CFAE-C478D29074C5}"/>
              </a:ext>
            </a:extLst>
          </p:cNvPr>
          <p:cNvSpPr txBox="1"/>
          <p:nvPr/>
        </p:nvSpPr>
        <p:spPr>
          <a:xfrm>
            <a:off x="5972102" y="3320762"/>
            <a:ext cx="5942031" cy="2308324"/>
          </a:xfrm>
          <a:prstGeom prst="rect">
            <a:avLst/>
          </a:prstGeom>
          <a:solidFill>
            <a:schemeClr val="bg1">
              <a:alpha val="79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9 </a:t>
            </a:r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ноября 2023 года, </a:t>
            </a:r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на пленарном заседании </a:t>
            </a:r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Народного </a:t>
            </a:r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Совета Донецкой Народной Республики </a:t>
            </a:r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Постановлениями </a:t>
            </a:r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Народного Совета Донецкой Народной Республики </a:t>
            </a:r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утверждены </a:t>
            </a:r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структура и штатная численность Счетной палаты Донецкой Народной Республики в количестве 71 </a:t>
            </a:r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единицы, </a:t>
            </a:r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назначен заместитель председателя </a:t>
            </a:r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палаты и 2 </a:t>
            </a:r>
            <a:r>
              <a:rPr lang="ru-RU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аудитора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68C414F9-2FDA-D37C-D86C-A093E98D7B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14" y="376516"/>
            <a:ext cx="1185545" cy="908217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58F075F-D016-9EA5-8723-0F8AD9FA4999}"/>
              </a:ext>
            </a:extLst>
          </p:cNvPr>
          <p:cNvSpPr txBox="1"/>
          <p:nvPr/>
        </p:nvSpPr>
        <p:spPr>
          <a:xfrm>
            <a:off x="262759" y="376516"/>
            <a:ext cx="11651374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500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Счетная палата </a:t>
            </a:r>
          </a:p>
          <a:p>
            <a:pPr algn="ctr"/>
            <a:r>
              <a:rPr lang="ru-RU" sz="2500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Донецкой Народной Республики</a:t>
            </a:r>
          </a:p>
          <a:p>
            <a:pPr algn="ctr"/>
            <a:endParaRPr lang="ru-RU" sz="1300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согласно положениям Закона Донецкой Народной Республики от 27.01.2023 № 434-</a:t>
            </a:r>
            <a:r>
              <a:rPr lang="en-US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IIHC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                        «О Счетной палате Донецкой Народной Республики», </a:t>
            </a:r>
            <a:r>
              <a:rPr lang="ru-RU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Счетная палата ДНР - 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постоянно действующий орган внешнего государственного финансового контроля Донецкой Народной Республики, </a:t>
            </a:r>
            <a:r>
              <a:rPr lang="ru-RU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образованный 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Народным Советом</a:t>
            </a:r>
            <a:r>
              <a:rPr lang="en-US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 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Донецкой Народной Республики</a:t>
            </a:r>
          </a:p>
        </p:txBody>
      </p:sp>
    </p:spTree>
    <p:extLst>
      <p:ext uri="{BB962C8B-B14F-4D97-AF65-F5344CB8AC3E}">
        <p14:creationId xmlns:p14="http://schemas.microsoft.com/office/powerpoint/2010/main" val="140509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46761B3-B8EC-C2C7-900C-0662E3835BC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1" y="1569869"/>
            <a:ext cx="6667500" cy="485775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6A5A8281-CBE0-838A-CF49-F74C2FE3B388}"/>
              </a:ext>
            </a:extLst>
          </p:cNvPr>
          <p:cNvSpPr/>
          <p:nvPr/>
        </p:nvSpPr>
        <p:spPr>
          <a:xfrm>
            <a:off x="6419850" y="1306641"/>
            <a:ext cx="4857750" cy="750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388F4B3-B1DC-5087-A7F1-FC23E6D75BE9}"/>
              </a:ext>
            </a:extLst>
          </p:cNvPr>
          <p:cNvSpPr txBox="1"/>
          <p:nvPr/>
        </p:nvSpPr>
        <p:spPr>
          <a:xfrm>
            <a:off x="3352801" y="0"/>
            <a:ext cx="8839200" cy="5940088"/>
          </a:xfrm>
          <a:prstGeom prst="rect">
            <a:avLst/>
          </a:prstGeom>
          <a:solidFill>
            <a:schemeClr val="bg1">
              <a:alpha val="43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В 2023 году </a:t>
            </a:r>
            <a:r>
              <a:rPr lang="ru-RU" sz="2000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Счетной палатой Донецкой Народной Республики </a:t>
            </a:r>
            <a:r>
              <a:rPr lang="ru-RU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 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проведен ряд экспертно-аналитических мероприятий в соответствии со статьей 9 Закона Донецкой Народной Республики  от 27.01.2023</a:t>
            </a:r>
          </a:p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 № 434-IIHC «О Счетной палате Донецкой Народной Республики», </a:t>
            </a:r>
          </a:p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в частности:</a:t>
            </a:r>
          </a:p>
          <a:p>
            <a:pPr algn="ctr"/>
            <a:endParaRPr lang="ru-RU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экспертиза 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проекта Закона Донецкой Народной Республики «О бюджете Донецкой Народной Республики на 2024 год»</a:t>
            </a:r>
          </a:p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 </a:t>
            </a:r>
          </a:p>
          <a:p>
            <a:pPr marL="285750" indent="-285750" algn="ctr">
              <a:buFontTx/>
              <a:buChar char="-"/>
            </a:pPr>
            <a:r>
              <a:rPr lang="ru-RU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экспертиза 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проекта Закона Донецкой Народной Республики «О бюджете </a:t>
            </a:r>
            <a:r>
              <a:rPr lang="ru-RU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Территориального 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фонда обязательного медицинского страхования на 2024 год». </a:t>
            </a:r>
          </a:p>
          <a:p>
            <a:pPr marL="285750" indent="-285750" algn="ctr">
              <a:buFontTx/>
              <a:buChar char="-"/>
            </a:pPr>
            <a:endParaRPr lang="ru-RU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рамках экспертиз </a:t>
            </a:r>
            <a:r>
              <a:rPr lang="ru-RU" i="1" dirty="0" smtClean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выполнен 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анализ обоснованности показателей вышеуказанных проектов законов, подготовлены соответствующие экспертные заключения.</a:t>
            </a:r>
          </a:p>
          <a:p>
            <a:pPr algn="ctr"/>
            <a:endParaRPr lang="ru-RU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По результатам проведенных экспертиз указанные проекты законов были рекомендованы к принятию </a:t>
            </a:r>
          </a:p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Народным Советом Донецкой Народной Республики.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EC75D42-D616-CA95-4A0F-04C934595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409" y="239417"/>
            <a:ext cx="1182727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84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2627EE5-A5BB-B314-0839-813219784873}"/>
              </a:ext>
            </a:extLst>
          </p:cNvPr>
          <p:cNvSpPr/>
          <p:nvPr/>
        </p:nvSpPr>
        <p:spPr>
          <a:xfrm>
            <a:off x="733174" y="1255453"/>
            <a:ext cx="11057860" cy="48768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9A7CFCA-7F19-A89B-185E-EDFD9E0360D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120" y="1217156"/>
            <a:ext cx="7548880" cy="51153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F2F1FE8-D470-9FD9-5A77-046A49FFB894}"/>
              </a:ext>
            </a:extLst>
          </p:cNvPr>
          <p:cNvSpPr txBox="1"/>
          <p:nvPr/>
        </p:nvSpPr>
        <p:spPr>
          <a:xfrm>
            <a:off x="241132" y="1467175"/>
            <a:ext cx="9041118" cy="1508105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декабре 2023 </a:t>
            </a:r>
            <a:r>
              <a:rPr lang="ru-RU" i="1" dirty="0" smtClean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года переданы 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решения представительных органов </a:t>
            </a:r>
          </a:p>
          <a:p>
            <a:pPr algn="ctr"/>
            <a:r>
              <a:rPr lang="ru-RU" sz="2000" i="1" u="sng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21 муниципального образования Донецкой Народной Республики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о передаче полномочий и, соответственно, обращения с предложением о заключении соглашения о передаче полномочий по осуществлению внешнего муниципального финансового контроля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3E8D55C-C24B-5881-1935-74138584A8A1}"/>
              </a:ext>
            </a:extLst>
          </p:cNvPr>
          <p:cNvSpPr txBox="1"/>
          <p:nvPr/>
        </p:nvSpPr>
        <p:spPr>
          <a:xfrm>
            <a:off x="121920" y="4340663"/>
            <a:ext cx="7632868" cy="1261884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феврале 2024 года </a:t>
            </a:r>
            <a:r>
              <a:rPr lang="ru-RU" sz="2000" i="1" u="sng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со всеми муниципальными образованиями Донецкой Народной Республики </a:t>
            </a:r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заключены соглашения по осуществлению внешнего муниципального финансового контроля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BF85714-2028-929E-7000-60E7691C8161}"/>
              </a:ext>
            </a:extLst>
          </p:cNvPr>
          <p:cNvSpPr txBox="1"/>
          <p:nvPr/>
        </p:nvSpPr>
        <p:spPr>
          <a:xfrm>
            <a:off x="736954" y="434580"/>
            <a:ext cx="11054080" cy="461665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Счетной палате Донецкой Народной Республики</a:t>
            </a:r>
            <a:endParaRPr lang="ru-RU" sz="2000" i="1" dirty="0">
              <a:ln w="10160">
                <a:solidFill>
                  <a:schemeClr val="tx1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1F6A7D60-614F-D0F9-3D1B-E6A15BB134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036" y="157473"/>
            <a:ext cx="1182727" cy="908383"/>
          </a:xfrm>
          <a:prstGeom prst="rect">
            <a:avLst/>
          </a:prstGeom>
        </p:spPr>
      </p:pic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xmlns="" id="{3A16EB89-1917-01CB-6C3F-FA2D2356ACC2}"/>
              </a:ext>
            </a:extLst>
          </p:cNvPr>
          <p:cNvSpPr/>
          <p:nvPr/>
        </p:nvSpPr>
        <p:spPr>
          <a:xfrm>
            <a:off x="1767840" y="3058160"/>
            <a:ext cx="1422400" cy="1261884"/>
          </a:xfrm>
          <a:prstGeom prst="downArrow">
            <a:avLst/>
          </a:prstGeom>
          <a:gradFill flip="none" rotWithShape="1">
            <a:gsLst>
              <a:gs pos="100000">
                <a:srgbClr val="FFFFFF"/>
              </a:gs>
              <a:gs pos="0">
                <a:schemeClr val="bg2">
                  <a:tint val="96000"/>
                  <a:shade val="100000"/>
                  <a:hueMod val="270000"/>
                  <a:satMod val="200000"/>
                  <a:lumMod val="128000"/>
                </a:schemeClr>
              </a:gs>
              <a:gs pos="100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91000">
                <a:schemeClr val="bg2">
                  <a:shade val="78000"/>
                  <a:hueMod val="44000"/>
                  <a:satMod val="200000"/>
                  <a:lumMod val="69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99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4EFED"/>
            </a:gs>
            <a:gs pos="10000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63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482D331-2D87-E3C3-E2C8-C89C386384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33" y="3279385"/>
            <a:ext cx="5127474" cy="327938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1557954-C2EA-BEBC-A431-4042848ECDBE}"/>
              </a:ext>
            </a:extLst>
          </p:cNvPr>
          <p:cNvSpPr txBox="1"/>
          <p:nvPr/>
        </p:nvSpPr>
        <p:spPr>
          <a:xfrm>
            <a:off x="5749159" y="5195096"/>
            <a:ext cx="6348811" cy="160043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14 февраля 2024 года </a:t>
            </a:r>
            <a:r>
              <a:rPr lang="ru-RU" sz="1400" b="1" i="1" dirty="0">
                <a:latin typeface="Bookman Old Style" panose="02050604050505020204" pitchFamily="18" charset="0"/>
              </a:rPr>
              <a:t>подписано Соглашение о сотрудничестве с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Контрольно-счетной палатой </a:t>
            </a:r>
          </a:p>
          <a:p>
            <a:pPr algn="ctr"/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Ростовской области</a:t>
            </a:r>
          </a:p>
          <a:p>
            <a:pPr algn="ctr"/>
            <a:endParaRPr lang="ru-RU" sz="1400" b="1" i="1" dirty="0">
              <a:latin typeface="Bookman Old Style" panose="02050604050505020204" pitchFamily="18" charset="0"/>
            </a:endParaRPr>
          </a:p>
          <a:p>
            <a:pPr algn="ctr"/>
            <a:r>
              <a:rPr lang="ru-RU" sz="1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24 апреля  2024 года </a:t>
            </a:r>
            <a:r>
              <a:rPr lang="ru-RU" sz="1400" b="1" i="1" dirty="0">
                <a:latin typeface="Bookman Old Style" panose="02050604050505020204" pitchFamily="18" charset="0"/>
              </a:rPr>
              <a:t>подписано Соглашение о сотрудничестве с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Контрольно-счетной палатой Волгоградской области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61A86BD-5805-3391-CCCC-8A123FCA6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716" y="323206"/>
            <a:ext cx="1182727" cy="9083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2B3B1B9-5F1A-950D-16E6-07CD5CF230D8}"/>
              </a:ext>
            </a:extLst>
          </p:cNvPr>
          <p:cNvSpPr txBox="1"/>
          <p:nvPr/>
        </p:nvSpPr>
        <p:spPr>
          <a:xfrm>
            <a:off x="480933" y="1463503"/>
            <a:ext cx="5268226" cy="3077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4A609F0-24CA-28FD-419D-BAA50AD97CC7}"/>
              </a:ext>
            </a:extLst>
          </p:cNvPr>
          <p:cNvSpPr txBox="1"/>
          <p:nvPr/>
        </p:nvSpPr>
        <p:spPr>
          <a:xfrm>
            <a:off x="1993443" y="265817"/>
            <a:ext cx="103947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При осуществлении своей деятельности Счетная палата Донецкой Народной Республики взаимодействует со Счетной палатой Российской Федерации и контрольно-счетными органами других субъектов Российской Федерации: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5" t="9682" r="-3" b="19523"/>
          <a:stretch/>
        </p:blipFill>
        <p:spPr>
          <a:xfrm>
            <a:off x="6604125" y="1319778"/>
            <a:ext cx="4638878" cy="374468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Прямоугольник 3"/>
          <p:cNvSpPr/>
          <p:nvPr/>
        </p:nvSpPr>
        <p:spPr>
          <a:xfrm>
            <a:off x="391886" y="1376239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400" b="1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19 декабря 2023 года </a:t>
            </a:r>
            <a:r>
              <a:rPr lang="ru-RU" sz="1400" b="1" i="1" dirty="0">
                <a:solidFill>
                  <a:prstClr val="black"/>
                </a:solidFill>
                <a:latin typeface="Bookman Old Style" panose="02050604050505020204" pitchFamily="18" charset="0"/>
              </a:rPr>
              <a:t>подписано</a:t>
            </a:r>
          </a:p>
          <a:p>
            <a:pPr lvl="0" algn="ctr"/>
            <a:r>
              <a:rPr lang="ru-RU" sz="1400" b="1" i="1" dirty="0">
                <a:solidFill>
                  <a:prstClr val="black"/>
                </a:solidFill>
                <a:latin typeface="Bookman Old Style" panose="02050604050505020204" pitchFamily="18" charset="0"/>
              </a:rPr>
              <a:t> Соглашение о сотрудничестве со</a:t>
            </a:r>
          </a:p>
          <a:p>
            <a:pPr lvl="0" algn="ctr"/>
            <a:r>
              <a:rPr lang="ru-RU" sz="1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Счетной палатой Российской Федерации </a:t>
            </a:r>
          </a:p>
          <a:p>
            <a:pPr lvl="0" algn="ctr"/>
            <a:endParaRPr lang="ru-RU" sz="1400" b="1" i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  <a:p>
            <a:pPr lvl="0" algn="ctr"/>
            <a:r>
              <a:rPr lang="ru-RU" sz="1400" b="1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26 декабря 2023 года </a:t>
            </a:r>
            <a:r>
              <a:rPr lang="ru-RU" sz="1400" b="1" i="1" dirty="0">
                <a:solidFill>
                  <a:prstClr val="black"/>
                </a:solidFill>
                <a:latin typeface="Bookman Old Style" panose="02050604050505020204" pitchFamily="18" charset="0"/>
              </a:rPr>
              <a:t>подписано </a:t>
            </a:r>
          </a:p>
          <a:p>
            <a:pPr lvl="0" algn="ctr"/>
            <a:r>
              <a:rPr lang="ru-RU" sz="1400" b="1" i="1" dirty="0">
                <a:solidFill>
                  <a:prstClr val="black"/>
                </a:solidFill>
                <a:latin typeface="Bookman Old Style" panose="02050604050505020204" pitchFamily="18" charset="0"/>
              </a:rPr>
              <a:t>Соглашение о сотрудничестве с</a:t>
            </a:r>
          </a:p>
          <a:p>
            <a:pPr lvl="0" algn="ctr"/>
            <a:r>
              <a:rPr lang="ru-RU" sz="1400" b="1" i="1" dirty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ru-RU" sz="1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Контрольно-счетной палатой</a:t>
            </a:r>
          </a:p>
          <a:p>
            <a:pPr lvl="0" algn="ctr"/>
            <a:r>
              <a:rPr lang="ru-RU" sz="1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Челябинской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13937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C9D1D325-05CD-05B5-6A73-115F6C59C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4363-03BB-4543-B4DF-526D58CD63CD}" type="slidenum">
              <a:rPr lang="ru-RU" smtClean="0"/>
              <a:t>6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41D7F3B-B3ED-7F75-37F5-84666EDB1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87"/>
          <a:stretch/>
        </p:blipFill>
        <p:spPr>
          <a:xfrm>
            <a:off x="-236482" y="0"/>
            <a:ext cx="12664964" cy="69998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459E91B-BE2F-0130-82D7-0ADE28A8A666}"/>
              </a:ext>
            </a:extLst>
          </p:cNvPr>
          <p:cNvSpPr txBox="1"/>
          <p:nvPr/>
        </p:nvSpPr>
        <p:spPr>
          <a:xfrm>
            <a:off x="416350" y="229676"/>
            <a:ext cx="11359299" cy="1477328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В рамках подписанного с Контрольно-счетной палатой Ростовской области соглашения о сотрудничестве  и в преддверии начала проведения внешней проверки годового отчета об исполнения бюджета Донецкой Народной Республики за 2023 год  инспектора Счетной палаты Донецкой Народной Республики в марте 2024 года прошли стажировку в Контрольно-счетной палате Ростовской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406450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6BED885-455E-2C2D-9E5A-57F9D0BFE125}"/>
              </a:ext>
            </a:extLst>
          </p:cNvPr>
          <p:cNvSpPr/>
          <p:nvPr/>
        </p:nvSpPr>
        <p:spPr>
          <a:xfrm>
            <a:off x="893379" y="1502979"/>
            <a:ext cx="10405242" cy="462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B19EE47-7872-CA2D-6599-88A1E0BCFE4D}"/>
              </a:ext>
            </a:extLst>
          </p:cNvPr>
          <p:cNvSpPr txBox="1"/>
          <p:nvPr/>
        </p:nvSpPr>
        <p:spPr>
          <a:xfrm>
            <a:off x="1515776" y="374676"/>
            <a:ext cx="10405242" cy="1077218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Деятельность </a:t>
            </a:r>
            <a:r>
              <a:rPr lang="ru-RU" sz="1600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Счетной палаты Донецкой Народной Республики </a:t>
            </a:r>
            <a:r>
              <a:rPr lang="ru-RU" sz="1600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основана </a:t>
            </a:r>
            <a:r>
              <a:rPr lang="ru-RU" sz="16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на неукоснительном соблюдении законодательства Российской Федерации в части осуществления внешнего государственного финансового контроля и интеграции Донецкой Народной Республики в правовое и экономическое поле Российской Федерации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1EB20FD-E68E-38A1-CF50-C97063854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54" y="354369"/>
            <a:ext cx="1182727" cy="908383"/>
          </a:xfrm>
          <a:prstGeom prst="rect">
            <a:avLst/>
          </a:prstGeom>
        </p:spPr>
      </p:pic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xmlns="" id="{9D93172B-8822-9217-3B74-125183CD8C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5116107"/>
              </p:ext>
            </p:extLst>
          </p:nvPr>
        </p:nvGraphicFramePr>
        <p:xfrm>
          <a:off x="207920" y="1484971"/>
          <a:ext cx="11511086" cy="472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C3550A1-4C92-FA22-F898-58F26EA85953}"/>
              </a:ext>
            </a:extLst>
          </p:cNvPr>
          <p:cNvSpPr txBox="1"/>
          <p:nvPr/>
        </p:nvSpPr>
        <p:spPr>
          <a:xfrm>
            <a:off x="-105103" y="6229621"/>
            <a:ext cx="12297103" cy="584775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Все мероприятия осуществляются в соответствии с утвержденным Планом работы </a:t>
            </a:r>
          </a:p>
          <a:p>
            <a:pPr algn="ctr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Счетной палаты Донецкой Народной Республики на 2024 год </a:t>
            </a:r>
          </a:p>
        </p:txBody>
      </p:sp>
    </p:spTree>
    <p:extLst>
      <p:ext uri="{BB962C8B-B14F-4D97-AF65-F5344CB8AC3E}">
        <p14:creationId xmlns:p14="http://schemas.microsoft.com/office/powerpoint/2010/main" val="241606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8598A0D-604C-B702-6918-70CFFD05A3A7}"/>
              </a:ext>
            </a:extLst>
          </p:cNvPr>
          <p:cNvSpPr txBox="1"/>
          <p:nvPr/>
        </p:nvSpPr>
        <p:spPr>
          <a:xfrm>
            <a:off x="391885" y="2252694"/>
            <a:ext cx="48441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1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-    </a:t>
            </a:r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ГУП Донецкой Народной Республики «Шахта Комсомолец Донбасса»</a:t>
            </a:r>
          </a:p>
          <a:p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9C8989B-798E-4B93-3F8D-A7663082EE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2" r="11784" b="24763"/>
          <a:stretch/>
        </p:blipFill>
        <p:spPr>
          <a:xfrm>
            <a:off x="5570375" y="1645279"/>
            <a:ext cx="6332375" cy="47772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F6268BB-BB98-E312-D2A1-199AE27AC9E5}"/>
              </a:ext>
            </a:extLst>
          </p:cNvPr>
          <p:cNvSpPr txBox="1"/>
          <p:nvPr/>
        </p:nvSpPr>
        <p:spPr>
          <a:xfrm>
            <a:off x="315801" y="3877767"/>
            <a:ext cx="4920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- Министерства агропромышленной политики и продовольствия Донецкой Народной Республики</a:t>
            </a:r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7E4241F5-FAAE-F0BB-352B-8C15FE093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944" y="579251"/>
            <a:ext cx="1182727" cy="9083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811AC27-3C60-CA4F-B461-8A3DF1962995}"/>
              </a:ext>
            </a:extLst>
          </p:cNvPr>
          <p:cNvSpPr txBox="1"/>
          <p:nvPr/>
        </p:nvSpPr>
        <p:spPr>
          <a:xfrm>
            <a:off x="2836506" y="579251"/>
            <a:ext cx="8873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Счетной палатой Донецкой Народной Республики </a:t>
            </a:r>
            <a:r>
              <a:rPr lang="ru-RU" sz="16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настоящее время проводится </a:t>
            </a:r>
            <a:r>
              <a:rPr lang="ru-RU" sz="18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 контрольных мероприятия:</a:t>
            </a:r>
            <a:endParaRPr lang="ru-RU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81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4EFED"/>
            </a:gs>
            <a:gs pos="10000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63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E921DF7-8926-F9A4-4E84-BE10AA2EAC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41"/>
          <a:stretch/>
        </p:blipFill>
        <p:spPr>
          <a:xfrm>
            <a:off x="210927" y="3429000"/>
            <a:ext cx="5674146" cy="33184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3DDFA70-4DDF-1BA8-F0BF-DC4D62C9DD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8" r="13232" b="12797"/>
          <a:stretch/>
        </p:blipFill>
        <p:spPr>
          <a:xfrm flipH="1">
            <a:off x="6201464" y="3501729"/>
            <a:ext cx="5849706" cy="317297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3083880-ACA5-7F44-23AD-28924AF249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471" y="291872"/>
            <a:ext cx="1182727" cy="9083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5AECBDE-60C2-FC09-2579-D6BC27C2C6FD}"/>
              </a:ext>
            </a:extLst>
          </p:cNvPr>
          <p:cNvSpPr txBox="1"/>
          <p:nvPr/>
        </p:nvSpPr>
        <p:spPr>
          <a:xfrm>
            <a:off x="70097" y="0"/>
            <a:ext cx="11981073" cy="3339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Счетная палата </a:t>
            </a:r>
          </a:p>
          <a:p>
            <a:pPr algn="ctr"/>
            <a:r>
              <a:rPr lang="ru-RU" sz="2400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Донецкой Народной Республики</a:t>
            </a:r>
          </a:p>
          <a:p>
            <a:pPr algn="ctr"/>
            <a:r>
              <a:rPr lang="ru-RU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взаимодействует </a:t>
            </a:r>
            <a:r>
              <a:rPr lang="ru-RU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с  </a:t>
            </a:r>
            <a:endParaRPr lang="ru-RU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algn="ctr"/>
            <a:r>
              <a:rPr lang="ru-RU" sz="2400" i="1" dirty="0" smtClean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Народным Советом </a:t>
            </a:r>
            <a:r>
              <a:rPr lang="ru-RU" sz="2400" i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Донецкой Народной </a:t>
            </a:r>
            <a:r>
              <a:rPr lang="ru-RU" sz="2400" i="1" dirty="0" smtClean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Республики</a:t>
            </a:r>
            <a:r>
              <a:rPr lang="ru-RU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:</a:t>
            </a:r>
            <a:endParaRPr lang="ru-RU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algn="ctr"/>
            <a:endParaRPr lang="ru-RU" sz="900" i="1" dirty="0">
              <a:ln w="10160">
                <a:solidFill>
                  <a:schemeClr val="tx1"/>
                </a:solidFill>
                <a:prstDash val="solid"/>
              </a:ln>
              <a:latin typeface="Bookman Old Style" panose="020506040505050202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участие в заседаниях комитетов с целью обсуждения изменений в действующее бюджетное законодательство Донецкой Народной Республики;</a:t>
            </a:r>
          </a:p>
          <a:p>
            <a:pPr marL="285750" indent="-285750" algn="just">
              <a:buFontTx/>
              <a:buChar char="-"/>
            </a:pPr>
            <a:r>
              <a:rPr lang="ru-RU" sz="16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участие в совместных практических семинарах по вопросам интеграции новых субъектов Российской Федерации в систему внешнего государственного аудита;</a:t>
            </a:r>
          </a:p>
          <a:p>
            <a:pPr marL="285750" indent="-285750" algn="just">
              <a:buFontTx/>
              <a:buChar char="-"/>
            </a:pPr>
            <a:r>
              <a:rPr lang="ru-RU" sz="16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подготовка заключений по результатам экспертизы законопроектов, а также исполнение </a:t>
            </a:r>
            <a:r>
              <a:rPr lang="ru-RU" sz="1600" i="1" dirty="0" smtClean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поручений </a:t>
            </a:r>
            <a:r>
              <a:rPr lang="ru-RU" sz="1600" i="1" dirty="0">
                <a:ln w="10160">
                  <a:solidFill>
                    <a:schemeClr val="tx1"/>
                  </a:solidFill>
                  <a:prstDash val="solid"/>
                </a:ln>
                <a:latin typeface="Bookman Old Style" panose="02050604050505020204" pitchFamily="18" charset="0"/>
              </a:rPr>
              <a:t>Народного Совета Донецкой Народной Республики о проведении контрольных и экспертно-аналитических мероприятий.</a:t>
            </a:r>
          </a:p>
        </p:txBody>
      </p:sp>
    </p:spTree>
    <p:extLst>
      <p:ext uri="{BB962C8B-B14F-4D97-AF65-F5344CB8AC3E}">
        <p14:creationId xmlns:p14="http://schemas.microsoft.com/office/powerpoint/2010/main" val="146002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02006FA4-1611-4B07-AF7F-85CF6D20EB3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1959</TotalTime>
  <Words>770</Words>
  <Application>Microsoft Office PowerPoint</Application>
  <PresentationFormat>Произвольный</PresentationFormat>
  <Paragraphs>84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Скрыбцова</dc:creator>
  <cp:lastModifiedBy>Екатерина Кузнецова</cp:lastModifiedBy>
  <cp:revision>41</cp:revision>
  <dcterms:created xsi:type="dcterms:W3CDTF">2024-06-13T08:15:43Z</dcterms:created>
  <dcterms:modified xsi:type="dcterms:W3CDTF">2024-07-01T07:18:15Z</dcterms:modified>
</cp:coreProperties>
</file>