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0"/>
  </p:notesMasterIdLst>
  <p:sldIdLst>
    <p:sldId id="359" r:id="rId2"/>
    <p:sldId id="380" r:id="rId3"/>
    <p:sldId id="381" r:id="rId4"/>
    <p:sldId id="367" r:id="rId5"/>
    <p:sldId id="364" r:id="rId6"/>
    <p:sldId id="378" r:id="rId7"/>
    <p:sldId id="382" r:id="rId8"/>
    <p:sldId id="375" r:id="rId9"/>
  </p:sldIdLst>
  <p:sldSz cx="13439775" cy="7559675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1AF7"/>
    <a:srgbClr val="519AA9"/>
    <a:srgbClr val="A294F4"/>
    <a:srgbClr val="DACFCC"/>
    <a:srgbClr val="CEC0BC"/>
    <a:srgbClr val="C9E0E5"/>
    <a:srgbClr val="B9D7DD"/>
    <a:srgbClr val="D9D9D9"/>
    <a:srgbClr val="CCBFBA"/>
    <a:srgbClr val="A2C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76" autoAdjust="0"/>
    <p:restoredTop sz="94331" autoAdjust="0"/>
  </p:normalViewPr>
  <p:slideViewPr>
    <p:cSldViewPr snapToGrid="0">
      <p:cViewPr varScale="1">
        <p:scale>
          <a:sx n="89" d="100"/>
          <a:sy n="89" d="100"/>
        </p:scale>
        <p:origin x="108" y="120"/>
      </p:cViewPr>
      <p:guideLst>
        <p:guide orient="horz" pos="2381"/>
        <p:guide pos="4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3"/>
            <a:ext cx="2945659" cy="498056"/>
          </a:xfrm>
          <a:prstGeom prst="rect">
            <a:avLst/>
          </a:prstGeom>
        </p:spPr>
        <p:txBody>
          <a:bodyPr vert="horz" lIns="91148" tIns="45574" rIns="91148" bIns="4557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7" y="3"/>
            <a:ext cx="2945659" cy="498056"/>
          </a:xfrm>
          <a:prstGeom prst="rect">
            <a:avLst/>
          </a:prstGeom>
        </p:spPr>
        <p:txBody>
          <a:bodyPr vert="horz" lIns="91148" tIns="45574" rIns="91148" bIns="45574" rtlCol="0"/>
          <a:lstStyle>
            <a:lvl1pPr algn="r">
              <a:defRPr sz="1200"/>
            </a:lvl1pPr>
          </a:lstStyle>
          <a:p>
            <a:fld id="{80EA76ED-FFC5-4996-B816-F2E4566F1FB0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48" tIns="45574" rIns="91148" bIns="4557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200"/>
            <a:ext cx="5438140" cy="3908613"/>
          </a:xfrm>
          <a:prstGeom prst="rect">
            <a:avLst/>
          </a:prstGeom>
        </p:spPr>
        <p:txBody>
          <a:bodyPr vert="horz" lIns="91148" tIns="45574" rIns="91148" bIns="4557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428603"/>
            <a:ext cx="2945659" cy="498055"/>
          </a:xfrm>
          <a:prstGeom prst="rect">
            <a:avLst/>
          </a:prstGeom>
        </p:spPr>
        <p:txBody>
          <a:bodyPr vert="horz" lIns="91148" tIns="45574" rIns="91148" bIns="4557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7" y="9428603"/>
            <a:ext cx="2945659" cy="498055"/>
          </a:xfrm>
          <a:prstGeom prst="rect">
            <a:avLst/>
          </a:prstGeom>
        </p:spPr>
        <p:txBody>
          <a:bodyPr vert="horz" lIns="91148" tIns="45574" rIns="91148" bIns="45574" rtlCol="0" anchor="b"/>
          <a:lstStyle>
            <a:lvl1pPr algn="r">
              <a:defRPr sz="1200"/>
            </a:lvl1pPr>
          </a:lstStyle>
          <a:p>
            <a:fld id="{FADF53FC-BD28-470B-9543-09D2F85BE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663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53FC-BD28-470B-9543-09D2F85BE5E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702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9972" y="1237197"/>
            <a:ext cx="10079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9972" y="3970580"/>
            <a:ext cx="10079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04017-2E36-4832-96B9-51CE1165A9F4}" type="datetime1">
              <a:rPr lang="ru-RU" smtClean="0"/>
              <a:t>02.07.2024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820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B0D7-B9EC-4C8C-9539-A84995CAA103}" type="datetime1">
              <a:rPr lang="ru-RU" smtClean="0"/>
              <a:t>02.07.2024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29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17839" y="402483"/>
            <a:ext cx="2897951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3985" y="402483"/>
            <a:ext cx="8525857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430E-BB91-46F3-B1CC-4041689356D9}" type="datetime1">
              <a:rPr lang="ru-RU" smtClean="0"/>
              <a:t>02.07.2024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04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AE0-8976-4F8B-9102-3F91DA9A4F0D}" type="datetime1">
              <a:rPr lang="ru-RU" smtClean="0"/>
              <a:t>02.07.2024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63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6985" y="1884670"/>
            <a:ext cx="1159180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6985" y="5059034"/>
            <a:ext cx="1159180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BC768-0C02-460F-8A20-E7C04982F554}" type="datetime1">
              <a:rPr lang="ru-RU" smtClean="0"/>
              <a:t>02.07.2024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289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3985" y="2012414"/>
            <a:ext cx="5711904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886" y="2012414"/>
            <a:ext cx="5711904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0F145-0FC2-46E4-AF71-AF7F59F0F9E2}" type="datetime1">
              <a:rPr lang="ru-RU" smtClean="0"/>
              <a:t>02.07.2024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0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5" y="402483"/>
            <a:ext cx="11591806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736" y="1853171"/>
            <a:ext cx="5685654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736" y="2761381"/>
            <a:ext cx="5685654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3886" y="1853171"/>
            <a:ext cx="57136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03886" y="2761381"/>
            <a:ext cx="571365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DF42-28DF-4277-A6E0-F6B272EB5AD7}" type="datetime1">
              <a:rPr lang="ru-RU" smtClean="0"/>
              <a:t>02.07.2024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42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FAA6-27EE-4920-A3AB-02D3905310BC}" type="datetime1">
              <a:rPr lang="ru-RU" smtClean="0"/>
              <a:t>02.07.2024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44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CDC4B-4758-48E8-943B-9529511DB73D}" type="datetime1">
              <a:rPr lang="ru-RU" smtClean="0"/>
              <a:t>02.07.2024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246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F2430-A5B9-4311-8319-1F535A4BEEE8}" type="datetime1">
              <a:rPr lang="ru-RU" smtClean="0"/>
              <a:t>02.07.2024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89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13655" y="1088454"/>
            <a:ext cx="680388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6FC8-E0E5-458B-BCE2-D45A8111EC1F}" type="datetime1">
              <a:rPr lang="ru-RU" smtClean="0"/>
              <a:t>02.07.2024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39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52961-EE13-4589-8731-488CEECF1B6E}" type="datetime1">
              <a:rPr lang="ru-RU" smtClean="0"/>
              <a:t>02.07.2024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AB51C-F8D8-4C04-B0E9-D29C25A8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17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70517" cy="7559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1"/>
          <a:stretch/>
        </p:blipFill>
        <p:spPr>
          <a:xfrm>
            <a:off x="7550808" y="-1"/>
            <a:ext cx="5888967" cy="75596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661" y="715909"/>
            <a:ext cx="1068701" cy="10032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74720" y="2647513"/>
            <a:ext cx="7037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50" spc="50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АКТУАЛЬНЫЕ ВОПРОСЫ ДЕЯТЕЛЬНОС</a:t>
            </a:r>
            <a:r>
              <a:rPr lang="ru-RU" sz="2250" cap="all" spc="50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ТИ</a:t>
            </a:r>
          </a:p>
          <a:p>
            <a:pPr algn="r"/>
            <a:r>
              <a:rPr lang="ru-RU" sz="2400" cap="all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комиссии Совета КСО </a:t>
            </a:r>
            <a:r>
              <a:rPr lang="ru-RU" sz="2400" cap="all" dirty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при СП </a:t>
            </a:r>
            <a:r>
              <a:rPr lang="ru-RU" sz="2400" cap="all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РФ</a:t>
            </a:r>
          </a:p>
          <a:p>
            <a:pPr algn="r"/>
            <a:r>
              <a:rPr lang="ru-RU" sz="2400" cap="all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по </a:t>
            </a:r>
            <a:r>
              <a:rPr lang="ru-RU" sz="2400" cap="all" dirty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вопросам методологии</a:t>
            </a:r>
            <a:r>
              <a:rPr lang="ru-RU" sz="2250" cap="all" spc="50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9523409" y="6237317"/>
            <a:ext cx="16296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spc="50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июль 2024</a:t>
            </a:r>
            <a:endParaRPr lang="ru-RU" sz="1200" spc="50" dirty="0">
              <a:solidFill>
                <a:schemeClr val="bg1"/>
              </a:solidFill>
              <a:latin typeface="Calibri" panose="020F0502020204030204" pitchFamily="34" charset="0"/>
              <a:ea typeface="Helvetica" panose="00000500000000000000" pitchFamily="50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8286" y="4121839"/>
            <a:ext cx="419024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300" b="1" spc="50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В.А. Двуреченских</a:t>
            </a:r>
            <a:endParaRPr lang="ru-RU" sz="2300" b="1" spc="50" dirty="0">
              <a:solidFill>
                <a:schemeClr val="bg1"/>
              </a:solidFill>
              <a:latin typeface="Calibri" panose="020F0502020204030204" pitchFamily="34" charset="0"/>
              <a:ea typeface="Helvetica" panose="00000500000000000000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67606" y="4604055"/>
            <a:ext cx="6163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Председатель комиссии Совета КСО при СП РФ по вопросам методологии,</a:t>
            </a:r>
          </a:p>
          <a:p>
            <a:pPr algn="r"/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ea typeface="Helvetica" panose="00000500000000000000" pitchFamily="50" charset="0"/>
              </a:rPr>
              <a:t>Председатель Контрольно-счетной палаты Москвы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ea typeface="Helvetica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26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79699" y="1867029"/>
            <a:ext cx="12721926" cy="340938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629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32084" y="1346083"/>
            <a:ext cx="11611105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cs typeface="Times New Roman" panose="02020603050405020304" pitchFamily="18" charset="0"/>
              </a:rPr>
              <a:t>Оптимальный </a:t>
            </a:r>
            <a:r>
              <a:rPr lang="ru-RU" sz="2200" b="1" spc="-10" dirty="0">
                <a:cs typeface="Times New Roman" panose="02020603050405020304" pitchFamily="18" charset="0"/>
              </a:rPr>
              <a:t>перечень </a:t>
            </a:r>
            <a:r>
              <a:rPr lang="ru-RU" sz="2200" spc="-10" dirty="0">
                <a:cs typeface="Times New Roman" panose="02020603050405020304" pitchFamily="18" charset="0"/>
              </a:rPr>
              <a:t>стандартов внешнего государственного финансового контроля (2022 г</a:t>
            </a:r>
            <a:r>
              <a:rPr lang="ru-RU" sz="2200" spc="-10" dirty="0" smtClean="0">
                <a:cs typeface="Times New Roman" panose="02020603050405020304" pitchFamily="18" charset="0"/>
              </a:rPr>
              <a:t>.)</a:t>
            </a:r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endParaRPr lang="ru-RU" sz="2200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sz="2200" b="1" spc="-10" dirty="0">
                <a:cs typeface="Times New Roman" panose="02020603050405020304" pitchFamily="18" charset="0"/>
              </a:rPr>
              <a:t>Модельный стандарт </a:t>
            </a:r>
            <a:r>
              <a:rPr lang="ru-RU" sz="2200" spc="-10" dirty="0">
                <a:cs typeface="Times New Roman" panose="02020603050405020304" pitchFamily="18" charset="0"/>
              </a:rPr>
              <a:t>внешнего государственного (муниципального) финансового </a:t>
            </a:r>
            <a:r>
              <a:rPr lang="ru-RU" sz="2200" spc="-10" dirty="0" smtClean="0">
                <a:cs typeface="Times New Roman" panose="02020603050405020304" pitchFamily="18" charset="0"/>
              </a:rPr>
              <a:t>контроля «</a:t>
            </a:r>
            <a:r>
              <a:rPr lang="ru-RU" sz="2200" b="1" spc="-10" dirty="0" smtClean="0">
                <a:solidFill>
                  <a:srgbClr val="519AA9"/>
                </a:solidFill>
                <a:cs typeface="Times New Roman" panose="02020603050405020304" pitchFamily="18" charset="0"/>
              </a:rPr>
              <a:t>Общие </a:t>
            </a:r>
            <a:r>
              <a:rPr lang="ru-RU" sz="22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требования</a:t>
            </a:r>
            <a:r>
              <a:rPr lang="ru-RU" sz="2200" spc="-10" dirty="0">
                <a:cs typeface="Times New Roman" panose="02020603050405020304" pitchFamily="18" charset="0"/>
              </a:rPr>
              <a:t>, правила и процедуры </a:t>
            </a:r>
            <a:r>
              <a:rPr lang="ru-RU" sz="22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проведения экспертно-аналитического мероприятия</a:t>
            </a:r>
            <a:r>
              <a:rPr lang="ru-RU" sz="2200" spc="-10" dirty="0" smtClean="0">
                <a:cs typeface="Times New Roman" panose="02020603050405020304" pitchFamily="18" charset="0"/>
              </a:rPr>
              <a:t>» (2022 г.)</a:t>
            </a:r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endParaRPr lang="ru-RU" sz="2200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sz="2200" b="1" spc="-10" dirty="0">
                <a:cs typeface="Times New Roman" panose="02020603050405020304" pitchFamily="18" charset="0"/>
              </a:rPr>
              <a:t>Модельный стандарт </a:t>
            </a:r>
            <a:r>
              <a:rPr lang="ru-RU" sz="2200" spc="-10" dirty="0">
                <a:cs typeface="Times New Roman" panose="02020603050405020304" pitchFamily="18" charset="0"/>
              </a:rPr>
              <a:t>внешнего государственного (муниципального) финансового </a:t>
            </a:r>
            <a:r>
              <a:rPr lang="ru-RU" sz="2200" spc="-10" dirty="0" smtClean="0">
                <a:cs typeface="Times New Roman" panose="02020603050405020304" pitchFamily="18" charset="0"/>
              </a:rPr>
              <a:t>контроля «</a:t>
            </a:r>
            <a:r>
              <a:rPr lang="ru-RU" sz="22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Общие требования, </a:t>
            </a:r>
            <a:r>
              <a:rPr lang="ru-RU" sz="2200" spc="-10" dirty="0">
                <a:cs typeface="Times New Roman" panose="02020603050405020304" pitchFamily="18" charset="0"/>
              </a:rPr>
              <a:t>правила и процедуры </a:t>
            </a:r>
            <a:r>
              <a:rPr lang="ru-RU" sz="22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проведения контрольного мероприятия</a:t>
            </a:r>
            <a:r>
              <a:rPr lang="ru-RU" sz="2200" spc="-10" dirty="0" smtClean="0">
                <a:cs typeface="Times New Roman" panose="02020603050405020304" pitchFamily="18" charset="0"/>
              </a:rPr>
              <a:t>» (2022 г.)</a:t>
            </a:r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endParaRPr lang="ru-RU" sz="2200" b="1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sz="2200" b="1" spc="-10" dirty="0">
                <a:cs typeface="Times New Roman" panose="02020603050405020304" pitchFamily="18" charset="0"/>
              </a:rPr>
              <a:t>Модельный стандарт </a:t>
            </a:r>
            <a:r>
              <a:rPr lang="ru-RU" sz="2200" spc="-10" dirty="0">
                <a:cs typeface="Times New Roman" panose="02020603050405020304" pitchFamily="18" charset="0"/>
              </a:rPr>
              <a:t>внешнего государственного финансового контроля </a:t>
            </a:r>
            <a:r>
              <a:rPr lang="ru-RU" sz="2200" spc="-10" dirty="0" smtClean="0">
                <a:cs typeface="Times New Roman" panose="02020603050405020304" pitchFamily="18" charset="0"/>
              </a:rPr>
              <a:t>«</a:t>
            </a:r>
            <a:r>
              <a:rPr lang="ru-RU" sz="22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Риск-ориентированный подход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 </a:t>
            </a:r>
            <a:r>
              <a:rPr lang="ru-RU" sz="2200" spc="-10" dirty="0">
                <a:cs typeface="Times New Roman" panose="02020603050405020304" pitchFamily="18" charset="0"/>
              </a:rPr>
              <a:t>в </a:t>
            </a:r>
            <a:r>
              <a:rPr lang="ru-RU" sz="2200" spc="-10" dirty="0" smtClean="0">
                <a:cs typeface="Times New Roman" panose="02020603050405020304" pitchFamily="18" charset="0"/>
              </a:rPr>
              <a:t>контрольной и </a:t>
            </a:r>
            <a:r>
              <a:rPr lang="ru-RU" sz="2200" spc="-10" dirty="0">
                <a:cs typeface="Times New Roman" panose="02020603050405020304" pitchFamily="18" charset="0"/>
              </a:rPr>
              <a:t>экспертно-аналитической деятельности» (2023 г</a:t>
            </a:r>
            <a:r>
              <a:rPr lang="ru-RU" sz="2200" spc="-10" dirty="0" smtClean="0">
                <a:cs typeface="Times New Roman" panose="02020603050405020304" pitchFamily="18" charset="0"/>
              </a:rPr>
              <a:t>.)</a:t>
            </a:r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endParaRPr lang="ru-RU" sz="2200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cs typeface="Times New Roman" panose="02020603050405020304" pitchFamily="18" charset="0"/>
              </a:rPr>
              <a:t>Общие </a:t>
            </a:r>
            <a:r>
              <a:rPr lang="ru-RU" sz="2200" b="1" spc="-10" dirty="0">
                <a:cs typeface="Times New Roman" panose="02020603050405020304" pitchFamily="18" charset="0"/>
              </a:rPr>
              <a:t>принципы </a:t>
            </a:r>
            <a:r>
              <a:rPr lang="ru-RU" sz="2200" spc="-10" dirty="0">
                <a:cs typeface="Times New Roman" panose="02020603050405020304" pitchFamily="18" charset="0"/>
              </a:rPr>
              <a:t>оценки нарушений и недостатков, выявляемых в ходе внешнего государственного аудита (контроля) (2023 г.)</a:t>
            </a:r>
          </a:p>
          <a:p>
            <a:pPr algn="just">
              <a:tabLst>
                <a:tab pos="265113" algn="l"/>
              </a:tabLst>
            </a:pPr>
            <a:endParaRPr lang="ru-RU" sz="2000" b="1" spc="-10" dirty="0"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444480" y="96620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</a:t>
            </a:r>
            <a:r>
              <a:rPr lang="ru-RU" sz="4000" dirty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52475" y="801960"/>
            <a:ext cx="1224915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47546" y="290993"/>
            <a:ext cx="11220450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/>
              <a:t>Наиболее значимые документы Комиссии п</a:t>
            </a:r>
            <a:r>
              <a:rPr lang="ru-RU" sz="2800" spc="20" dirty="0">
                <a:ea typeface="Helvetica" panose="00000500000000000000" pitchFamily="50" charset="0"/>
              </a:rPr>
              <a:t>о вопросам методологии</a:t>
            </a:r>
            <a:endParaRPr lang="ru-RU" sz="2500" spc="20" dirty="0">
              <a:ea typeface="Helvetica" panose="00000500000000000000" pitchFamily="50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9" y="-57098"/>
            <a:ext cx="1089107" cy="12842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74658" y="853151"/>
            <a:ext cx="12824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000" b="1" dirty="0">
                <a:solidFill>
                  <a:srgbClr val="519AA9"/>
                </a:solidFill>
                <a:ea typeface="Helvetica" panose="00000500000000000000" pitchFamily="50" charset="0"/>
              </a:rPr>
              <a:t>1.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74658" y="1829117"/>
            <a:ext cx="12824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000" b="1" dirty="0">
                <a:solidFill>
                  <a:srgbClr val="519AA9"/>
                </a:solidFill>
                <a:ea typeface="Helvetica" panose="00000500000000000000" pitchFamily="50" charset="0"/>
              </a:rPr>
              <a:t>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74658" y="3196609"/>
            <a:ext cx="12824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000" b="1" dirty="0">
                <a:solidFill>
                  <a:srgbClr val="519AA9"/>
                </a:solidFill>
                <a:ea typeface="Helvetica" panose="00000500000000000000" pitchFamily="50" charset="0"/>
              </a:rPr>
              <a:t>3.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82526" y="4106858"/>
            <a:ext cx="12824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000" b="1" dirty="0">
                <a:solidFill>
                  <a:srgbClr val="519AA9"/>
                </a:solidFill>
                <a:ea typeface="Helvetica" panose="00000500000000000000" pitchFamily="50" charset="0"/>
              </a:rPr>
              <a:t>4</a:t>
            </a:r>
            <a:r>
              <a:rPr lang="ru-RU" sz="7000" b="1" dirty="0" smtClean="0">
                <a:solidFill>
                  <a:srgbClr val="519AA9"/>
                </a:solidFill>
                <a:ea typeface="Helvetica" panose="00000500000000000000" pitchFamily="50" charset="0"/>
              </a:rPr>
              <a:t>.</a:t>
            </a:r>
            <a:endParaRPr lang="ru-RU" sz="7000" b="1" dirty="0">
              <a:solidFill>
                <a:srgbClr val="519AA9"/>
              </a:solidFill>
              <a:ea typeface="Helvetica" panose="00000500000000000000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455180" y="5125606"/>
            <a:ext cx="12824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000" b="1" dirty="0">
                <a:solidFill>
                  <a:srgbClr val="519AA9"/>
                </a:solidFill>
                <a:ea typeface="Helvetica" panose="00000500000000000000" pitchFamily="50" charset="0"/>
              </a:rPr>
              <a:t>5</a:t>
            </a:r>
            <a:r>
              <a:rPr lang="ru-RU" sz="7000" b="1" dirty="0" smtClean="0">
                <a:solidFill>
                  <a:srgbClr val="519AA9"/>
                </a:solidFill>
                <a:ea typeface="Helvetica" panose="00000500000000000000" pitchFamily="50" charset="0"/>
              </a:rPr>
              <a:t>.</a:t>
            </a:r>
            <a:endParaRPr lang="ru-RU" sz="7000" b="1" dirty="0">
              <a:solidFill>
                <a:srgbClr val="519AA9"/>
              </a:solidFill>
              <a:ea typeface="Helvetica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2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24899" y="970891"/>
            <a:ext cx="11611105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>
                <a:cs typeface="Times New Roman" panose="02020603050405020304" pitchFamily="18" charset="0"/>
              </a:rPr>
              <a:t>Унификация </a:t>
            </a:r>
            <a:r>
              <a:rPr lang="ru-RU" sz="2200" spc="-10" dirty="0">
                <a:cs typeface="Times New Roman" panose="02020603050405020304" pitchFamily="18" charset="0"/>
              </a:rPr>
              <a:t>вопросов квалификации и классификации нарушений и </a:t>
            </a:r>
            <a:r>
              <a:rPr lang="ru-RU" sz="2200" spc="-10" dirty="0" smtClean="0">
                <a:cs typeface="Times New Roman" panose="02020603050405020304" pitchFamily="18" charset="0"/>
              </a:rPr>
              <a:t>недостатков путем </a:t>
            </a:r>
            <a:r>
              <a:rPr lang="ru-RU" sz="2200" spc="-10" dirty="0">
                <a:cs typeface="Times New Roman" panose="02020603050405020304" pitchFamily="18" charset="0"/>
              </a:rPr>
              <a:t>установления единого для всех КСО понимания </a:t>
            </a:r>
            <a:r>
              <a:rPr lang="ru-RU" sz="2200" b="1" spc="-10" dirty="0" smtClean="0">
                <a:cs typeface="Times New Roman" panose="02020603050405020304" pitchFamily="18" charset="0"/>
              </a:rPr>
              <a:t>терминов.</a:t>
            </a:r>
            <a:endParaRPr lang="ru-RU" sz="2200" b="1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endParaRPr lang="ru-RU" sz="2200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cs typeface="Times New Roman" panose="02020603050405020304" pitchFamily="18" charset="0"/>
              </a:rPr>
              <a:t>Принцип </a:t>
            </a:r>
            <a:r>
              <a:rPr lang="ru-RU" sz="2200" b="1" spc="-10" dirty="0">
                <a:cs typeface="Times New Roman" panose="02020603050405020304" pitchFamily="18" charset="0"/>
              </a:rPr>
              <a:t>разделения нарушений и </a:t>
            </a:r>
            <a:r>
              <a:rPr lang="ru-RU" sz="2200" b="1" spc="-10" dirty="0" smtClean="0">
                <a:cs typeface="Times New Roman" panose="02020603050405020304" pitchFamily="18" charset="0"/>
              </a:rPr>
              <a:t>недостатков, </a:t>
            </a: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исходя из</a:t>
            </a:r>
            <a:r>
              <a:rPr lang="ru-RU" sz="2200" spc="-10" dirty="0" smtClean="0">
                <a:cs typeface="Times New Roman" panose="02020603050405020304" pitchFamily="18" charset="0"/>
              </a:rPr>
              <a:t>: 1) отношения </a:t>
            </a:r>
            <a:r>
              <a:rPr lang="ru-RU" sz="2200" spc="-10" dirty="0">
                <a:cs typeface="Times New Roman" panose="02020603050405020304" pitchFamily="18" charset="0"/>
              </a:rPr>
              <a:t>к правовым </a:t>
            </a:r>
            <a:r>
              <a:rPr lang="ru-RU" sz="2200" spc="-10" dirty="0" smtClean="0">
                <a:cs typeface="Times New Roman" panose="02020603050405020304" pitchFamily="18" charset="0"/>
              </a:rPr>
              <a:t>нормам; 2) характера доказывания; 3) последствий</a:t>
            </a:r>
            <a:r>
              <a:rPr lang="ru-RU" sz="2200" spc="-10" smtClean="0">
                <a:cs typeface="Times New Roman" panose="02020603050405020304" pitchFamily="18" charset="0"/>
              </a:rPr>
              <a:t>; 4) ответственности </a:t>
            </a:r>
            <a:endParaRPr lang="ru-RU" sz="2200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endParaRPr lang="ru-RU" spc="-10" dirty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endParaRPr lang="ru-RU" b="1" spc="-10" dirty="0" smtClean="0"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444480" y="96620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02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17240" y="887698"/>
            <a:ext cx="1224915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98906" y="80149"/>
            <a:ext cx="11220450" cy="79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/>
              <a:t>Общие принципы оценки нарушений и недостатков, 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выявляемых в ходе внешнего государственного аудита (контроля)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08478" y="3064608"/>
            <a:ext cx="116111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cs typeface="Times New Roman" panose="02020603050405020304" pitchFamily="18" charset="0"/>
              </a:rPr>
              <a:t>Негативные последствия                                     </a:t>
            </a: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нарушение признается стоимостным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5916835" y="2705979"/>
            <a:ext cx="64221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AutoNum type="arabicParenR"/>
              <a:tabLst>
                <a:tab pos="265113" algn="l"/>
              </a:tabLst>
            </a:pPr>
            <a:endParaRPr lang="ru-RU" spc="-10" dirty="0" smtClean="0"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2" y="4864435"/>
            <a:ext cx="1089107" cy="1284219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206242" y="4998753"/>
            <a:ext cx="11613341" cy="2107676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24899" y="4982771"/>
            <a:ext cx="1159624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spc="-10" dirty="0" smtClean="0">
                <a:cs typeface="Times New Roman" panose="02020603050405020304" pitchFamily="18" charset="0"/>
              </a:rPr>
              <a:t>Для </a:t>
            </a:r>
            <a:r>
              <a:rPr lang="ru-RU" sz="2200" spc="-10" dirty="0">
                <a:cs typeface="Times New Roman" panose="02020603050405020304" pitchFamily="18" charset="0"/>
              </a:rPr>
              <a:t>целей учета результатов контроля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важно следовать как принципу единства </a:t>
            </a:r>
            <a:r>
              <a:rPr lang="ru-RU" sz="2200" spc="-10" dirty="0">
                <a:cs typeface="Times New Roman" panose="02020603050405020304" pitchFamily="18" charset="0"/>
              </a:rPr>
              <a:t>– единой классификации негативных последствий от нарушений и недостатков,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так и принципу противоположности</a:t>
            </a:r>
            <a:r>
              <a:rPr lang="ru-RU" sz="2200" spc="-10" dirty="0">
                <a:cs typeface="Times New Roman" panose="02020603050405020304" pitchFamily="18" charset="0"/>
              </a:rPr>
              <a:t>, выражающемуся в различных причинах негативных последствий (нарушение правовых норм либо недостаточное (излишнее) правовое регулирование). </a:t>
            </a:r>
            <a:endParaRPr lang="ru-RU" sz="2200" spc="-10" dirty="0" smtClean="0">
              <a:cs typeface="Times New Roman" panose="02020603050405020304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sz="2200" spc="-10" dirty="0" smtClean="0">
                <a:cs typeface="Times New Roman" panose="02020603050405020304" pitchFamily="18" charset="0"/>
              </a:rPr>
              <a:t>В </a:t>
            </a:r>
            <a:r>
              <a:rPr lang="ru-RU" sz="2200" spc="-10" dirty="0">
                <a:cs typeface="Times New Roman" panose="02020603050405020304" pitchFamily="18" charset="0"/>
              </a:rPr>
              <a:t>зависимости от этого применяются различные меры реагирования, направленные </a:t>
            </a:r>
            <a:r>
              <a:rPr lang="ru-RU" sz="2200" spc="-10" dirty="0" smtClean="0">
                <a:cs typeface="Times New Roman" panose="02020603050405020304" pitchFamily="18" charset="0"/>
              </a:rPr>
              <a:t>                             на </a:t>
            </a:r>
            <a:r>
              <a:rPr lang="ru-RU" sz="2200" spc="-10" dirty="0">
                <a:cs typeface="Times New Roman" panose="02020603050405020304" pitchFamily="18" charset="0"/>
              </a:rPr>
              <a:t>устранение (предупреждение) негативных последствий</a:t>
            </a:r>
            <a:endParaRPr lang="ru-RU" sz="2200" spc="-10" dirty="0" smtClean="0">
              <a:solidFill>
                <a:srgbClr val="A294F4"/>
              </a:solidFill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3107" y="2596165"/>
            <a:ext cx="1261311" cy="12613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804" y="3001158"/>
            <a:ext cx="1396939" cy="55778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24899" y="4043394"/>
            <a:ext cx="1161110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cs typeface="Times New Roman" panose="02020603050405020304" pitchFamily="18" charset="0"/>
              </a:rPr>
              <a:t>Системный анализ </a:t>
            </a:r>
            <a:r>
              <a:rPr lang="ru-RU" sz="2200" b="1" spc="-10" dirty="0">
                <a:cs typeface="Times New Roman" panose="02020603050405020304" pitchFamily="18" charset="0"/>
              </a:rPr>
              <a:t>результатов контроля </a:t>
            </a:r>
            <a:r>
              <a:rPr lang="ru-RU" sz="2200" spc="-10" dirty="0">
                <a:cs typeface="Times New Roman" panose="02020603050405020304" pitchFamily="18" charset="0"/>
              </a:rPr>
              <a:t>на основе анализа причинно-следственных связей </a:t>
            </a:r>
            <a:r>
              <a:rPr lang="ru-RU" sz="2200" spc="-10" dirty="0" smtClean="0">
                <a:cs typeface="Times New Roman" panose="02020603050405020304" pitchFamily="18" charset="0"/>
              </a:rPr>
              <a:t>                                             и </a:t>
            </a:r>
            <a:r>
              <a:rPr lang="ru-RU" sz="2200" spc="-10" dirty="0">
                <a:cs typeface="Times New Roman" panose="02020603050405020304" pitchFamily="18" charset="0"/>
              </a:rPr>
              <a:t>риск-ориентированного </a:t>
            </a:r>
            <a:r>
              <a:rPr lang="ru-RU" sz="2200" spc="-10" dirty="0" smtClean="0">
                <a:cs typeface="Times New Roman" panose="02020603050405020304" pitchFamily="18" charset="0"/>
              </a:rPr>
              <a:t>подхода (</a:t>
            </a: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ранжирование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рисков нарушений и </a:t>
            </a: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недостатков)</a:t>
            </a:r>
            <a:endParaRPr lang="ru-RU" sz="2200" spc="-10" dirty="0" smtClean="0">
              <a:solidFill>
                <a:srgbClr val="451AF7"/>
              </a:solidFill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7" y="1029564"/>
            <a:ext cx="320548" cy="32054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7" y="2082969"/>
            <a:ext cx="320548" cy="32054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7" y="3104017"/>
            <a:ext cx="320548" cy="32054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7" y="4140216"/>
            <a:ext cx="320548" cy="3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11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340740" y="857939"/>
            <a:ext cx="1166088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eriod"/>
              <a:tabLst>
                <a:tab pos="265113" algn="l"/>
              </a:tabLst>
            </a:pPr>
            <a:r>
              <a:rPr lang="ru-RU" sz="2000" dirty="0" smtClean="0"/>
              <a:t>Формирование </a:t>
            </a:r>
            <a:r>
              <a:rPr lang="ru-RU" sz="2000" dirty="0"/>
              <a:t>содержания </a:t>
            </a:r>
            <a:r>
              <a:rPr lang="ru-RU" sz="2000" b="1" dirty="0"/>
              <a:t>Систематизированного перечня</a:t>
            </a:r>
            <a:r>
              <a:rPr lang="ru-RU" sz="2000" dirty="0"/>
              <a:t> примеров (фактов) неэффективного использования государственных (муниципальных) средств и имущества </a:t>
            </a:r>
            <a:r>
              <a:rPr lang="ru-RU" sz="2000" b="1" dirty="0"/>
              <a:t>в виде табличной формы </a:t>
            </a:r>
            <a:r>
              <a:rPr lang="ru-RU" sz="2000" b="1" dirty="0" smtClean="0"/>
              <a:t>                 с </a:t>
            </a:r>
            <a:r>
              <a:rPr lang="ru-RU" sz="2000" b="1" dirty="0"/>
              <a:t>учетом Перечня типовых примеров</a:t>
            </a:r>
            <a:r>
              <a:rPr lang="ru-RU" sz="2000" dirty="0"/>
              <a:t> (фактов) неэффективного использования ресурсов, выявляемых в ходе внешнего государственного и муниципального аудита (контроля</a:t>
            </a:r>
            <a:r>
              <a:rPr lang="ru-RU" sz="2000" dirty="0" smtClean="0"/>
              <a:t>)</a:t>
            </a:r>
            <a:endParaRPr lang="ru-RU" sz="2000" dirty="0"/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endParaRPr lang="ru-RU" sz="2000" spc="-10" dirty="0"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  <a:tabLst>
                <a:tab pos="265113" algn="l"/>
              </a:tabLst>
            </a:pPr>
            <a:r>
              <a:rPr lang="ru-RU" sz="2000" b="1" dirty="0" smtClean="0"/>
              <a:t>Проект </a:t>
            </a:r>
            <a:r>
              <a:rPr lang="ru-RU" sz="2000" b="1" dirty="0"/>
              <a:t>модельного соглашения </a:t>
            </a:r>
            <a:r>
              <a:rPr lang="ru-RU" sz="20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о передаче </a:t>
            </a:r>
            <a:r>
              <a:rPr lang="ru-RU" sz="2000" b="1" spc="-10" dirty="0" smtClean="0">
                <a:solidFill>
                  <a:srgbClr val="519AA9"/>
                </a:solidFill>
                <a:cs typeface="Times New Roman" panose="02020603050405020304" pitchFamily="18" charset="0"/>
              </a:rPr>
              <a:t>КСО субъекта РФ полномочий </a:t>
            </a:r>
            <a:r>
              <a:rPr lang="ru-RU" sz="2000" dirty="0"/>
              <a:t>по осуществлению внешнего муниципального финансового контроля в муниципальном </a:t>
            </a:r>
            <a:r>
              <a:rPr lang="ru-RU" sz="2000" dirty="0" smtClean="0"/>
              <a:t>образовании </a:t>
            </a:r>
            <a:r>
              <a:rPr lang="ru-RU" sz="2000" b="1" i="1" dirty="0"/>
              <a:t>(совместно </a:t>
            </a:r>
            <a:r>
              <a:rPr lang="ru-RU" sz="2000" b="1" i="1" dirty="0" smtClean="0"/>
              <a:t>                    с комиссией Совета КСО </a:t>
            </a:r>
            <a:r>
              <a:rPr lang="ru-RU" sz="2000" b="1" i="1" dirty="0"/>
              <a:t>по правовым вопросам)</a:t>
            </a:r>
            <a:endParaRPr lang="ru-RU" sz="2000" dirty="0" smtClean="0"/>
          </a:p>
          <a:p>
            <a:pPr marL="342900" indent="-342900" algn="just">
              <a:buFontTx/>
              <a:buAutoNum type="arabicPeriod"/>
              <a:tabLst>
                <a:tab pos="265113" algn="l"/>
              </a:tabLst>
            </a:pPr>
            <a:endParaRPr lang="ru-RU" sz="2000" b="1" spc="-10" dirty="0"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  <a:tabLst>
                <a:tab pos="265113" algn="l"/>
              </a:tabLst>
            </a:pPr>
            <a:r>
              <a:rPr lang="ru-RU" sz="2000" b="1" spc="-10" dirty="0" smtClean="0">
                <a:cs typeface="Times New Roman" panose="02020603050405020304" pitchFamily="18" charset="0"/>
              </a:rPr>
              <a:t>Проект </a:t>
            </a:r>
            <a:r>
              <a:rPr lang="ru-RU" sz="2000" b="1" spc="-10" dirty="0">
                <a:cs typeface="Times New Roman" panose="02020603050405020304" pitchFamily="18" charset="0"/>
              </a:rPr>
              <a:t>документа «Методологические подходы </a:t>
            </a:r>
            <a:r>
              <a:rPr lang="ru-RU" sz="2000" spc="-10" dirty="0">
                <a:cs typeface="Times New Roman" panose="02020603050405020304" pitchFamily="18" charset="0"/>
              </a:rPr>
              <a:t>в части реализации полномочий органов внешнего государственного и муниципального контроля по подготовке предложений по совершенствованию бюджетного </a:t>
            </a:r>
            <a:r>
              <a:rPr lang="ru-RU" sz="2000" spc="-10" dirty="0" smtClean="0">
                <a:cs typeface="Times New Roman" panose="02020603050405020304" pitchFamily="18" charset="0"/>
              </a:rPr>
              <a:t>процесса»</a:t>
            </a:r>
            <a:endParaRPr lang="ru-RU" sz="2000" b="1" spc="-10" dirty="0" smtClean="0"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endParaRPr lang="ru-RU" sz="2000" spc="-10" dirty="0" smtClean="0"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  <a:tabLst>
                <a:tab pos="265113" algn="l"/>
              </a:tabLst>
            </a:pPr>
            <a:r>
              <a:rPr lang="ru-RU" sz="2000" b="1" spc="-10" dirty="0" smtClean="0">
                <a:cs typeface="Times New Roman" panose="02020603050405020304" pitchFamily="18" charset="0"/>
              </a:rPr>
              <a:t>Разработка методических рекомендаций </a:t>
            </a:r>
            <a:r>
              <a:rPr lang="ru-RU" sz="2000" spc="-10" dirty="0" smtClean="0">
                <a:cs typeface="Times New Roman" panose="02020603050405020304" pitchFamily="18" charset="0"/>
              </a:rPr>
              <a:t>по анализу эффективности деятельности региональных органов исполнительной власти по администрированию дебиторской задолженности по доходам бюджетов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444480" y="96620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03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52475" y="801960"/>
            <a:ext cx="1224915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52475" y="278949"/>
            <a:ext cx="11220450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/>
              <a:t>Текущая деятельность Комиссии </a:t>
            </a:r>
            <a:r>
              <a:rPr lang="ru-RU" sz="2800" dirty="0"/>
              <a:t>п</a:t>
            </a:r>
            <a:r>
              <a:rPr lang="ru-RU" sz="2800" spc="20" dirty="0">
                <a:ea typeface="Helvetica" panose="00000500000000000000" pitchFamily="50" charset="0"/>
              </a:rPr>
              <a:t>о вопросам </a:t>
            </a:r>
            <a:r>
              <a:rPr lang="ru-RU" sz="2800" spc="20" dirty="0" smtClean="0">
                <a:ea typeface="Helvetica" panose="00000500000000000000" pitchFamily="50" charset="0"/>
              </a:rPr>
              <a:t>методологии, 2024 г.</a:t>
            </a:r>
            <a:endParaRPr lang="ru-RU" sz="2500" spc="20" dirty="0">
              <a:ea typeface="Helvetica" panose="00000500000000000000" pitchFamily="50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519A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9035"/>
            <a:ext cx="1388726" cy="138872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693372" y="6098011"/>
            <a:ext cx="9097010" cy="1048027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2693371" y="6131498"/>
            <a:ext cx="909701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spc="-10" dirty="0" smtClean="0">
                <a:cs typeface="Times New Roman" panose="02020603050405020304" pitchFamily="18" charset="0"/>
              </a:rPr>
              <a:t>Подготовка </a:t>
            </a:r>
            <a:r>
              <a:rPr lang="ru-RU" b="1" spc="-10" dirty="0">
                <a:cs typeface="Times New Roman" panose="02020603050405020304" pitchFamily="18" charset="0"/>
              </a:rPr>
              <a:t>к проведению совместного заседания Комиссии </a:t>
            </a:r>
            <a:r>
              <a:rPr lang="ru-RU" b="1" spc="-10" dirty="0" smtClean="0">
                <a:cs typeface="Times New Roman" panose="02020603050405020304" pitchFamily="18" charset="0"/>
              </a:rPr>
              <a:t>по вопросам методологии </a:t>
            </a:r>
          </a:p>
          <a:p>
            <a:pPr algn="just"/>
            <a:r>
              <a:rPr lang="ru-RU" b="1" spc="-10" dirty="0" smtClean="0">
                <a:cs typeface="Times New Roman" panose="02020603050405020304" pitchFamily="18" charset="0"/>
              </a:rPr>
              <a:t>и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рабочей группы </a:t>
            </a: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 по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совершенствованию Классификатора нарушений</a:t>
            </a:r>
            <a:r>
              <a:rPr lang="ru-RU" sz="1600" spc="-10" dirty="0">
                <a:cs typeface="Times New Roman" panose="02020603050405020304" pitchFamily="18" charset="0"/>
              </a:rPr>
              <a:t>, </a:t>
            </a:r>
            <a:r>
              <a:rPr lang="ru-RU" sz="1600" spc="-10" dirty="0" smtClean="0">
                <a:cs typeface="Times New Roman" panose="02020603050405020304" pitchFamily="18" charset="0"/>
              </a:rPr>
              <a:t>                          </a:t>
            </a:r>
            <a:r>
              <a:rPr lang="ru-RU" spc="-10" dirty="0" smtClean="0">
                <a:cs typeface="Times New Roman" panose="02020603050405020304" pitchFamily="18" charset="0"/>
              </a:rPr>
              <a:t>выявляемых </a:t>
            </a:r>
            <a:r>
              <a:rPr lang="ru-RU" spc="-10" dirty="0">
                <a:cs typeface="Times New Roman" panose="02020603050405020304" pitchFamily="18" charset="0"/>
              </a:rPr>
              <a:t>в ходе внешнего государственного аудита (контроля</a:t>
            </a:r>
            <a:r>
              <a:rPr lang="ru-RU" spc="-10" dirty="0" smtClean="0">
                <a:cs typeface="Times New Roman" panose="02020603050405020304" pitchFamily="18" charset="0"/>
              </a:rPr>
              <a:t>), </a:t>
            </a:r>
            <a:r>
              <a:rPr lang="ru-RU" spc="-10" dirty="0">
                <a:cs typeface="Times New Roman" panose="02020603050405020304" pitchFamily="18" charset="0"/>
              </a:rPr>
              <a:t>при СП РФ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519A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83" y="6171762"/>
            <a:ext cx="851688" cy="8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1663" y="300631"/>
            <a:ext cx="11220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Ресурсы КСО субъектов РФ </a:t>
            </a:r>
            <a:r>
              <a:rPr lang="ru-RU" sz="2800" dirty="0"/>
              <a:t>и КСО муниципальных образований </a:t>
            </a:r>
            <a:endParaRPr lang="ru-RU" sz="2500" spc="20" dirty="0">
              <a:ea typeface="Helvetica" panose="00000500000000000000" pitchFamily="50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23925" y="838200"/>
            <a:ext cx="120777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444480" y="162131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04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51101" y="1566900"/>
            <a:ext cx="8676791" cy="2207508"/>
          </a:xfrm>
          <a:prstGeom prst="rect">
            <a:avLst/>
          </a:prstGeom>
          <a:solidFill>
            <a:srgbClr val="519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4047" y="2191565"/>
            <a:ext cx="896624" cy="1169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28610" y="1566900"/>
            <a:ext cx="8599283" cy="2217603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936983" y="1697414"/>
            <a:ext cx="6159727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b="1" spc="-10" dirty="0" smtClean="0">
                <a:cs typeface="Times New Roman" panose="02020603050405020304" pitchFamily="18" charset="0"/>
              </a:rPr>
              <a:t>Численность</a:t>
            </a:r>
            <a:r>
              <a:rPr lang="ru-RU" sz="2300" spc="-10" dirty="0" smtClean="0">
                <a:cs typeface="Times New Roman" panose="02020603050405020304" pitchFamily="18" charset="0"/>
              </a:rPr>
              <a:t> </a:t>
            </a:r>
            <a:r>
              <a:rPr lang="ru-RU" sz="2300" spc="-10" dirty="0">
                <a:cs typeface="Times New Roman" panose="02020603050405020304" pitchFamily="18" charset="0"/>
              </a:rPr>
              <a:t>работников </a:t>
            </a:r>
            <a:r>
              <a:rPr lang="ru-RU" sz="2300" b="1" spc="-10" dirty="0">
                <a:cs typeface="Times New Roman" panose="02020603050405020304" pitchFamily="18" charset="0"/>
              </a:rPr>
              <a:t>85 КСО субъектов РФ</a:t>
            </a:r>
            <a:r>
              <a:rPr lang="ru-RU" sz="2300" spc="-10" dirty="0">
                <a:cs typeface="Times New Roman" panose="02020603050405020304" pitchFamily="18" charset="0"/>
              </a:rPr>
              <a:t>:</a:t>
            </a:r>
            <a:endParaRPr lang="ru-RU" sz="2300" dirty="0"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5160431" y="2200075"/>
            <a:ext cx="49362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до </a:t>
            </a:r>
            <a:r>
              <a:rPr lang="ru-RU" sz="2800" b="1" dirty="0"/>
              <a:t>30</a:t>
            </a:r>
            <a:r>
              <a:rPr lang="ru-RU" sz="2400" dirty="0"/>
              <a:t> человек </a:t>
            </a:r>
            <a:r>
              <a:rPr lang="ru-RU" sz="2400" dirty="0" smtClean="0"/>
              <a:t>                         </a:t>
            </a:r>
            <a:r>
              <a:rPr lang="ru-RU" sz="2800" b="1" dirty="0" smtClean="0"/>
              <a:t>33</a:t>
            </a:r>
            <a:r>
              <a:rPr lang="ru-RU" sz="2400" dirty="0" smtClean="0"/>
              <a:t> </a:t>
            </a:r>
            <a:r>
              <a:rPr lang="ru-RU" sz="2400" dirty="0"/>
              <a:t>КСО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5160431" y="2737969"/>
            <a:ext cx="51977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от </a:t>
            </a:r>
            <a:r>
              <a:rPr lang="ru-RU" sz="2800" b="1" dirty="0"/>
              <a:t>30</a:t>
            </a:r>
            <a:r>
              <a:rPr lang="ru-RU" sz="2400" dirty="0"/>
              <a:t> до </a:t>
            </a:r>
            <a:r>
              <a:rPr lang="ru-RU" sz="2800" b="1" dirty="0"/>
              <a:t>68</a:t>
            </a:r>
            <a:r>
              <a:rPr lang="ru-RU" sz="2400" dirty="0"/>
              <a:t> человек </a:t>
            </a:r>
            <a:r>
              <a:rPr lang="ru-RU" sz="2400" dirty="0" smtClean="0"/>
              <a:t>              </a:t>
            </a:r>
            <a:r>
              <a:rPr lang="ru-RU" sz="2800" b="1" dirty="0" smtClean="0"/>
              <a:t>39</a:t>
            </a:r>
            <a:r>
              <a:rPr lang="ru-RU" sz="2400" dirty="0" smtClean="0"/>
              <a:t> </a:t>
            </a:r>
            <a:r>
              <a:rPr lang="ru-RU" sz="2400" dirty="0"/>
              <a:t>КСО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5150702" y="3261283"/>
            <a:ext cx="51977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более </a:t>
            </a:r>
            <a:r>
              <a:rPr lang="ru-RU" sz="2800" b="1" dirty="0"/>
              <a:t>72</a:t>
            </a:r>
            <a:r>
              <a:rPr lang="ru-RU" sz="2400" dirty="0"/>
              <a:t> человек </a:t>
            </a:r>
            <a:r>
              <a:rPr lang="ru-RU" sz="2400" dirty="0" smtClean="0"/>
              <a:t>                </a:t>
            </a:r>
            <a:r>
              <a:rPr lang="ru-RU" sz="2400" spc="-150" dirty="0" smtClean="0"/>
              <a:t>    </a:t>
            </a:r>
            <a:r>
              <a:rPr lang="ru-RU" sz="2800" b="1" dirty="0" smtClean="0"/>
              <a:t>13</a:t>
            </a:r>
            <a:r>
              <a:rPr lang="ru-RU" sz="2400" dirty="0" smtClean="0"/>
              <a:t> </a:t>
            </a:r>
            <a:r>
              <a:rPr lang="ru-RU" sz="2400" dirty="0"/>
              <a:t>КСО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51101" y="3939690"/>
            <a:ext cx="8676791" cy="2366969"/>
          </a:xfrm>
          <a:prstGeom prst="rect">
            <a:avLst/>
          </a:prstGeom>
          <a:solidFill>
            <a:srgbClr val="519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94047" y="4702001"/>
            <a:ext cx="896624" cy="749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328610" y="3939690"/>
            <a:ext cx="8599283" cy="2366969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4148080" y="4105853"/>
            <a:ext cx="696034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 1150 (или </a:t>
            </a:r>
            <a:r>
              <a:rPr lang="ru-RU" sz="2400" b="1" dirty="0"/>
              <a:t>56,3</a:t>
            </a:r>
            <a:r>
              <a:rPr lang="ru-RU" sz="2400" dirty="0"/>
              <a:t>%) из 2043 КСО муниципальных </a:t>
            </a:r>
            <a:r>
              <a:rPr lang="ru-RU" sz="2400" dirty="0" smtClean="0"/>
              <a:t>образований</a:t>
            </a:r>
            <a:r>
              <a:rPr lang="ru-RU" sz="2000" dirty="0" smtClean="0"/>
              <a:t>*</a:t>
            </a:r>
            <a:r>
              <a:rPr lang="ru-RU" sz="2400" dirty="0" smtClean="0"/>
              <a:t> </a:t>
            </a:r>
            <a:r>
              <a:rPr lang="ru-RU" sz="2400" b="1" dirty="0" smtClean="0"/>
              <a:t>штатная </a:t>
            </a:r>
            <a:r>
              <a:rPr lang="ru-RU" sz="2400" b="1" dirty="0"/>
              <a:t>численность</a:t>
            </a:r>
            <a:r>
              <a:rPr lang="ru-RU" sz="2400" dirty="0"/>
              <a:t> составляет </a:t>
            </a:r>
            <a:r>
              <a:rPr lang="ru-RU" sz="2400" b="1" dirty="0"/>
              <a:t>менее 3 человек</a:t>
            </a:r>
            <a:r>
              <a:rPr lang="ru-RU" sz="2400" dirty="0"/>
              <a:t>, что не соответствует положениям федерального законодательства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48080" y="5853908"/>
            <a:ext cx="5429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*которые </a:t>
            </a:r>
            <a:r>
              <a:rPr lang="ru-RU" sz="1400" dirty="0"/>
              <a:t>представили информацию о кадровом </a:t>
            </a:r>
            <a:r>
              <a:rPr lang="ru-RU" sz="1400" dirty="0" smtClean="0"/>
              <a:t>составе в 2023 г.</a:t>
            </a:r>
            <a:endParaRPr lang="ru-RU" sz="1400" spc="20" dirty="0">
              <a:ea typeface="Helvetica" panose="00000500000000000000" pitchFamily="50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4268616" y="5781569"/>
            <a:ext cx="6723647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21" y="2215650"/>
            <a:ext cx="617041" cy="50388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21" y="2756739"/>
            <a:ext cx="617041" cy="50388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21" y="3289347"/>
            <a:ext cx="617041" cy="50388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340" y="1958554"/>
            <a:ext cx="1606303" cy="160630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968" y="4594531"/>
            <a:ext cx="1259377" cy="125937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451AF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27" y="5903238"/>
            <a:ext cx="1361498" cy="160540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38" y="2022278"/>
            <a:ext cx="1285399" cy="128539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52475" y="902251"/>
            <a:ext cx="11220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519AA9"/>
                </a:solidFill>
              </a:rPr>
              <a:t>Финансирование деятельности КСО регионов отличается в десятки раз</a:t>
            </a:r>
            <a:endParaRPr lang="ru-RU" sz="2500" b="1" spc="20" dirty="0">
              <a:solidFill>
                <a:srgbClr val="519AA9"/>
              </a:solidFill>
              <a:ea typeface="Helvetica" panose="00000500000000000000" pitchFamily="50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33" y="4247983"/>
            <a:ext cx="1285399" cy="1285399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142359" y="6521893"/>
            <a:ext cx="8676791" cy="674132"/>
          </a:xfrm>
          <a:prstGeom prst="rect">
            <a:avLst/>
          </a:prstGeom>
          <a:solidFill>
            <a:srgbClr val="451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3738345" y="6521893"/>
            <a:ext cx="8066260" cy="540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600" b="1" dirty="0" smtClean="0">
                <a:solidFill>
                  <a:schemeClr val="bg1"/>
                </a:solidFill>
              </a:rPr>
              <a:t>Важно! Целеполагание и приоритеты</a:t>
            </a:r>
            <a:endParaRPr lang="ru-RU" sz="26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5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9222" y="238707"/>
            <a:ext cx="7020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Новые подходы в новых смыслах</a:t>
            </a:r>
          </a:p>
        </p:txBody>
      </p:sp>
      <p:sp>
        <p:nvSpPr>
          <p:cNvPr id="25" name="Прямоугольник 24"/>
          <p:cNvSpPr/>
          <p:nvPr/>
        </p:nvSpPr>
        <p:spPr>
          <a:xfrm flipH="1">
            <a:off x="3157383" y="2760806"/>
            <a:ext cx="2832487" cy="4224081"/>
          </a:xfrm>
          <a:prstGeom prst="rect">
            <a:avLst/>
          </a:prstGeom>
          <a:solidFill>
            <a:srgbClr val="7584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6025677" y="2760807"/>
            <a:ext cx="2769349" cy="4224081"/>
          </a:xfrm>
          <a:prstGeom prst="rect">
            <a:avLst/>
          </a:prstGeom>
          <a:solidFill>
            <a:srgbClr val="629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519AA9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H="1">
            <a:off x="8830833" y="2765265"/>
            <a:ext cx="2769349" cy="4219622"/>
          </a:xfrm>
          <a:prstGeom prst="rect">
            <a:avLst/>
          </a:prstGeom>
          <a:solidFill>
            <a:srgbClr val="451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51AF7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516520" y="4515408"/>
            <a:ext cx="25854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19AA9"/>
                </a:solidFill>
                <a:cs typeface="Times New Roman" panose="02020603050405020304" pitchFamily="18" charset="0"/>
              </a:rPr>
              <a:t>Приоритеты =</a:t>
            </a:r>
            <a:endParaRPr lang="ru-RU" sz="2800" b="1" dirty="0">
              <a:solidFill>
                <a:srgbClr val="519AA9"/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3421697" y="4481358"/>
            <a:ext cx="23038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ПРЕДОТВРАЩЕНИЕ</a:t>
            </a:r>
            <a:r>
              <a:rPr lang="ru-RU" sz="2000" b="1" u="sng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НАРУШЕНИЙ И НЕДОСТАТКОВ</a:t>
            </a:r>
            <a:endParaRPr lang="ru-RU" sz="20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0800000">
            <a:off x="4158722" y="2760806"/>
            <a:ext cx="881929" cy="44196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6355105" y="3540659"/>
            <a:ext cx="2110487" cy="80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bg1"/>
                </a:solidFill>
              </a:rPr>
              <a:t>ТЕМАТИЧЕСКИЕ МЕРОПРИЯТИЯ</a:t>
            </a:r>
            <a:endParaRPr lang="ru-RU" sz="20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800000">
            <a:off x="6969386" y="2760807"/>
            <a:ext cx="881929" cy="44196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6136501" y="4520462"/>
            <a:ext cx="254768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одинаково актуальные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 </a:t>
            </a:r>
            <a:r>
              <a:rPr lang="ru-RU" sz="2000" b="1" dirty="0">
                <a:solidFill>
                  <a:schemeClr val="bg1"/>
                </a:solidFill>
              </a:rPr>
              <a:t>и после начала Спецоперации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8985717" y="4468919"/>
            <a:ext cx="23037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нет негативных последствий -</a:t>
            </a:r>
          </a:p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нет стоимостных нарушений</a:t>
            </a:r>
          </a:p>
        </p:txBody>
      </p:sp>
      <p:sp>
        <p:nvSpPr>
          <p:cNvPr id="35" name="Равнобедренный треугольник 34"/>
          <p:cNvSpPr/>
          <p:nvPr/>
        </p:nvSpPr>
        <p:spPr>
          <a:xfrm rot="10800000">
            <a:off x="9765489" y="2760806"/>
            <a:ext cx="881929" cy="44196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8993833" y="3324310"/>
            <a:ext cx="2382585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НЕ РАЗГОНЯТЬ СУММЫ НАРУШЕНИЙ</a:t>
            </a:r>
            <a:endParaRPr lang="ru-RU" sz="20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941" y="1535094"/>
            <a:ext cx="1097701" cy="10977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11" y="1535094"/>
            <a:ext cx="1145073" cy="11450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954" y="1535093"/>
            <a:ext cx="1126996" cy="1126996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923925" y="838200"/>
            <a:ext cx="120777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11170" y="959003"/>
            <a:ext cx="919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519AA9"/>
                </a:solidFill>
              </a:rPr>
              <a:t>Целеполагание – мы не контрольно-надзорные органы</a:t>
            </a:r>
            <a:endParaRPr lang="ru-RU" sz="2500" b="1" spc="20" dirty="0">
              <a:solidFill>
                <a:srgbClr val="519AA9"/>
              </a:solidFill>
              <a:ea typeface="Helvetica" panose="00000500000000000000" pitchFamily="50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519A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00" y="1043969"/>
            <a:ext cx="851688" cy="85168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394103" y="171479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05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3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24899" y="970891"/>
            <a:ext cx="1161110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Более </a:t>
            </a:r>
            <a:r>
              <a:rPr lang="ru-RU" sz="3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80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процентов мероприятий </a:t>
            </a:r>
            <a:r>
              <a:rPr lang="ru-RU" sz="2200" spc="-10" dirty="0" smtClean="0">
                <a:cs typeface="Times New Roman" panose="02020603050405020304" pitchFamily="18" charset="0"/>
              </a:rPr>
              <a:t>КСО проводят </a:t>
            </a:r>
            <a:r>
              <a:rPr lang="ru-RU" sz="2200" b="1" spc="-10" dirty="0" smtClean="0">
                <a:solidFill>
                  <a:srgbClr val="451AF7"/>
                </a:solidFill>
                <a:cs typeface="Times New Roman" panose="02020603050405020304" pitchFamily="18" charset="0"/>
              </a:rPr>
              <a:t>в </a:t>
            </a:r>
            <a:r>
              <a:rPr lang="ru-RU" sz="2200" b="1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соответствии с требованиями законодательства</a:t>
            </a:r>
            <a:r>
              <a:rPr lang="ru-RU" sz="2200" spc="-10" dirty="0">
                <a:solidFill>
                  <a:srgbClr val="451AF7"/>
                </a:solidFill>
                <a:cs typeface="Times New Roman" panose="02020603050405020304" pitchFamily="18" charset="0"/>
              </a:rPr>
              <a:t>:</a:t>
            </a:r>
            <a:r>
              <a:rPr lang="ru-RU" sz="2200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 </a:t>
            </a:r>
            <a:r>
              <a:rPr lang="ru-RU" sz="2200" spc="-10" dirty="0">
                <a:cs typeface="Times New Roman" panose="02020603050405020304" pitchFamily="18" charset="0"/>
              </a:rPr>
              <a:t>экспертизы проекта бюджета, исполнение бюджета, внешние проверки ГАБС и годового отчета об исполнении бюджета, экспертиза госпрограмм и т. д. </a:t>
            </a:r>
            <a:endParaRPr lang="ru-RU" sz="2200" spc="-10" dirty="0" smtClean="0"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340238" y="185852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06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17240" y="887698"/>
            <a:ext cx="1224915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02960" y="136385"/>
            <a:ext cx="12214668" cy="79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/>
              <a:t>Вопросы планирования 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контрольных и экспертно-аналитических мероприятий</a:t>
            </a:r>
            <a:endParaRPr lang="ru-RU" sz="2800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24899" y="3387938"/>
            <a:ext cx="116111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 smtClean="0">
                <a:solidFill>
                  <a:srgbClr val="519AA9"/>
                </a:solidFill>
                <a:cs typeface="Times New Roman" panose="02020603050405020304" pitchFamily="18" charset="0"/>
              </a:rPr>
              <a:t>Обратная связь по обращениям </a:t>
            </a:r>
            <a:r>
              <a:rPr lang="ru-RU" sz="2200" spc="-10" dirty="0" smtClean="0">
                <a:cs typeface="Times New Roman" panose="02020603050405020304" pitchFamily="18" charset="0"/>
              </a:rPr>
              <a:t>граждан и юридических лиц:</a:t>
            </a:r>
            <a:endParaRPr lang="ru-RU" sz="2200" spc="-10" dirty="0"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5916836" y="2705979"/>
            <a:ext cx="3410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AutoNum type="arabicParenR"/>
              <a:tabLst>
                <a:tab pos="265113" algn="l"/>
              </a:tabLst>
            </a:pPr>
            <a:endParaRPr lang="ru-RU" spc="-10" dirty="0" smtClean="0"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10" y="5915543"/>
            <a:ext cx="1396939" cy="55778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7" y="1029564"/>
            <a:ext cx="320548" cy="32054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7" y="2725122"/>
            <a:ext cx="320548" cy="32054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60" y="3471337"/>
            <a:ext cx="320548" cy="32054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519A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90" y="5600829"/>
            <a:ext cx="851688" cy="85168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4899" y="5915543"/>
            <a:ext cx="11819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451AF7"/>
                </a:solidFill>
              </a:rPr>
              <a:t>Ресурсы ограничены                     ими необходимо грамотно распоряжаться</a:t>
            </a:r>
            <a:endParaRPr lang="ru-RU" sz="2500" b="1" spc="20" dirty="0">
              <a:solidFill>
                <a:srgbClr val="451AF7"/>
              </a:solidFill>
              <a:ea typeface="Helvetica" panose="000005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2228962" y="3791885"/>
            <a:ext cx="1060704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  <a:tabLst>
                <a:tab pos="265113" algn="l"/>
              </a:tabLst>
            </a:pPr>
            <a:r>
              <a:rPr lang="ru-RU" sz="2200" spc="-10" dirty="0" smtClean="0">
                <a:cs typeface="Times New Roman" panose="02020603050405020304" pitchFamily="18" charset="0"/>
              </a:rPr>
              <a:t>учитываем при планировании</a:t>
            </a:r>
          </a:p>
          <a:p>
            <a:pPr marL="342900" indent="-342900" algn="just">
              <a:buFontTx/>
              <a:buChar char="-"/>
              <a:tabLst>
                <a:tab pos="265113" algn="l"/>
              </a:tabLst>
            </a:pPr>
            <a:r>
              <a:rPr lang="ru-RU" sz="2200" spc="-10" dirty="0" smtClean="0">
                <a:cs typeface="Times New Roman" panose="02020603050405020304" pitchFamily="18" charset="0"/>
              </a:rPr>
              <a:t>действуем в </a:t>
            </a:r>
            <a:r>
              <a:rPr lang="ru-RU" sz="2200" spc="-10" dirty="0">
                <a:cs typeface="Times New Roman" panose="02020603050405020304" pitchFamily="18" charset="0"/>
              </a:rPr>
              <a:t>рамках </a:t>
            </a:r>
            <a:r>
              <a:rPr lang="ru-RU" sz="2200" spc="-10" dirty="0" smtClean="0">
                <a:cs typeface="Times New Roman" panose="02020603050405020304" pitchFamily="18" charset="0"/>
              </a:rPr>
              <a:t>Федерального закона </a:t>
            </a:r>
            <a:r>
              <a:rPr lang="ru-RU" sz="2200" spc="-10" dirty="0">
                <a:cs typeface="Times New Roman" panose="02020603050405020304" pitchFamily="18" charset="0"/>
              </a:rPr>
              <a:t>от 02.05.2006 № </a:t>
            </a:r>
            <a:r>
              <a:rPr lang="ru-RU" sz="2200" spc="-10" dirty="0" smtClean="0">
                <a:cs typeface="Times New Roman" panose="02020603050405020304" pitchFamily="18" charset="0"/>
              </a:rPr>
              <a:t>59 </a:t>
            </a:r>
            <a:r>
              <a:rPr lang="ru-RU" sz="2200" spc="-10" dirty="0">
                <a:cs typeface="Times New Roman" panose="02020603050405020304" pitchFamily="18" charset="0"/>
              </a:rPr>
              <a:t>«О порядке рассмотрения обращений граждан Российской Федерации</a:t>
            </a:r>
            <a:r>
              <a:rPr lang="ru-RU" sz="2200" spc="-10" dirty="0" smtClean="0">
                <a:cs typeface="Times New Roman" panose="02020603050405020304" pitchFamily="18" charset="0"/>
              </a:rPr>
              <a:t>»</a:t>
            </a:r>
          </a:p>
          <a:p>
            <a:pPr marL="342900" indent="-342900" algn="just">
              <a:buFontTx/>
              <a:buChar char="-"/>
              <a:tabLst>
                <a:tab pos="265113" algn="l"/>
              </a:tabLst>
            </a:pPr>
            <a:r>
              <a:rPr lang="ru-RU" sz="2200" spc="-10" dirty="0" smtClean="0">
                <a:cs typeface="Times New Roman" panose="02020603050405020304" pitchFamily="18" charset="0"/>
              </a:rPr>
              <a:t>проводим выездные мероприятия с привлечением специалистов органов исполнительной власти, учреждений</a:t>
            </a:r>
          </a:p>
          <a:p>
            <a:pPr marL="342900" indent="-342900" algn="just">
              <a:buFontTx/>
              <a:buChar char="-"/>
              <a:tabLst>
                <a:tab pos="265113" algn="l"/>
              </a:tabLst>
            </a:pPr>
            <a:endParaRPr lang="ru-RU" sz="2200" spc="-10" dirty="0">
              <a:cs typeface="Times New Roman" panose="02020603050405020304" pitchFamily="18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519A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944" y="2165671"/>
            <a:ext cx="1626214" cy="16262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89079" y="2645927"/>
            <a:ext cx="803780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2200" b="1" spc="-10" dirty="0">
                <a:solidFill>
                  <a:srgbClr val="519AA9"/>
                </a:solidFill>
                <a:cs typeface="Times New Roman" panose="02020603050405020304" pitchFamily="18" charset="0"/>
              </a:rPr>
              <a:t>Риск-ориентированный подход </a:t>
            </a:r>
            <a:r>
              <a:rPr lang="ru-RU" sz="2200" spc="-10" dirty="0" smtClean="0">
                <a:cs typeface="Times New Roman" panose="02020603050405020304" pitchFamily="18" charset="0"/>
              </a:rPr>
              <a:t>(учет </a:t>
            </a:r>
            <a:r>
              <a:rPr lang="ru-RU" sz="2200" spc="-10" dirty="0">
                <a:cs typeface="Times New Roman" panose="02020603050405020304" pitchFamily="18" charset="0"/>
              </a:rPr>
              <a:t>результатов мониторингов)</a:t>
            </a:r>
          </a:p>
        </p:txBody>
      </p:sp>
    </p:spTree>
    <p:extLst>
      <p:ext uri="{BB962C8B-B14F-4D97-AF65-F5344CB8AC3E}">
        <p14:creationId xmlns:p14="http://schemas.microsoft.com/office/powerpoint/2010/main" val="7992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22BE8ED-4BEC-4B6C-8A6D-15FF717F3D4E}"/>
              </a:ext>
            </a:extLst>
          </p:cNvPr>
          <p:cNvSpPr txBox="1"/>
          <p:nvPr/>
        </p:nvSpPr>
        <p:spPr>
          <a:xfrm>
            <a:off x="12444480" y="130073"/>
            <a:ext cx="78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0</a:t>
            </a:r>
            <a:r>
              <a:rPr lang="ru-RU" sz="4000" dirty="0">
                <a:solidFill>
                  <a:srgbClr val="CEC0BC"/>
                </a:solidFill>
                <a:latin typeface="+mj-lt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srgbClr val="CEC0BC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752475" y="835413"/>
            <a:ext cx="1224915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5463" y="357781"/>
            <a:ext cx="11220450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/>
              <a:t>Главные критерии оценки КСО регионов </a:t>
            </a:r>
            <a:endParaRPr lang="ru-RU" sz="2500" spc="20" dirty="0">
              <a:ea typeface="Helvetica" panose="00000500000000000000" pitchFamily="50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89303" y="1303683"/>
            <a:ext cx="8764233" cy="2112426"/>
          </a:xfrm>
          <a:prstGeom prst="rect">
            <a:avLst/>
          </a:prstGeom>
          <a:solidFill>
            <a:srgbClr val="519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166812" y="1303683"/>
            <a:ext cx="10445217" cy="2112426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089303" y="3767768"/>
            <a:ext cx="8676791" cy="1366500"/>
          </a:xfrm>
          <a:prstGeom prst="rect">
            <a:avLst/>
          </a:prstGeom>
          <a:solidFill>
            <a:srgbClr val="519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166812" y="3767768"/>
            <a:ext cx="10445217" cy="1366499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225771" y="4034125"/>
            <a:ext cx="76178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spc="-10" dirty="0" smtClean="0">
                <a:cs typeface="Times New Roman" panose="02020603050405020304" pitchFamily="18" charset="0"/>
              </a:rPr>
              <a:t>Сумма </a:t>
            </a:r>
            <a:r>
              <a:rPr lang="ru-RU" sz="2400" b="1" spc="-10" dirty="0" smtClean="0">
                <a:cs typeface="Times New Roman" panose="02020603050405020304" pitchFamily="18" charset="0"/>
              </a:rPr>
              <a:t>предотвращенных</a:t>
            </a:r>
            <a:r>
              <a:rPr lang="ru-RU" sz="2400" spc="-10" dirty="0" smtClean="0">
                <a:cs typeface="Times New Roman" panose="02020603050405020304" pitchFamily="18" charset="0"/>
              </a:rPr>
              <a:t> нарушений и недостатков (неэффективных расходов)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919" y="1593525"/>
            <a:ext cx="320548" cy="32054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760" y="4147638"/>
            <a:ext cx="320548" cy="320548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946180" y="1252354"/>
            <a:ext cx="12824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519AA9"/>
                </a:solidFill>
                <a:ea typeface="Helvetica" panose="00000500000000000000" pitchFamily="50" charset="0"/>
              </a:rPr>
              <a:t>1.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946180" y="3391708"/>
            <a:ext cx="12824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519AA9"/>
                </a:solidFill>
                <a:ea typeface="Helvetica" panose="00000500000000000000" pitchFamily="50" charset="0"/>
              </a:rPr>
              <a:t>2.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089303" y="5484920"/>
            <a:ext cx="8676791" cy="1396863"/>
          </a:xfrm>
          <a:prstGeom prst="rect">
            <a:avLst/>
          </a:prstGeom>
          <a:solidFill>
            <a:srgbClr val="519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166812" y="5484922"/>
            <a:ext cx="10445217" cy="1396864"/>
          </a:xfrm>
          <a:prstGeom prst="rect">
            <a:avLst/>
          </a:prstGeom>
          <a:solidFill>
            <a:srgbClr val="DAC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586" y="5880922"/>
            <a:ext cx="320548" cy="32054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955571" y="5542736"/>
            <a:ext cx="12824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519AA9"/>
                </a:solidFill>
                <a:ea typeface="Helvetica" panose="00000500000000000000" pitchFamily="50" charset="0"/>
              </a:rPr>
              <a:t>3.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235704" y="1508756"/>
            <a:ext cx="8984814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b="1" spc="-10" dirty="0" smtClean="0">
                <a:cs typeface="Times New Roman" panose="02020603050405020304" pitchFamily="18" charset="0"/>
              </a:rPr>
              <a:t>Количество реализованных</a:t>
            </a:r>
            <a:r>
              <a:rPr lang="ru-RU" sz="2200" spc="-10" dirty="0" smtClean="0">
                <a:cs typeface="Times New Roman" panose="02020603050405020304" pitchFamily="18" charset="0"/>
              </a:rPr>
              <a:t> органами власти </a:t>
            </a:r>
            <a:r>
              <a:rPr lang="ru-RU" sz="2200" b="1" spc="-10" dirty="0" smtClean="0">
                <a:cs typeface="Times New Roman" panose="02020603050405020304" pitchFamily="18" charset="0"/>
              </a:rPr>
              <a:t>требований, предложений</a:t>
            </a:r>
            <a:r>
              <a:rPr lang="ru-RU" sz="2200" spc="-10" dirty="0" smtClean="0">
                <a:cs typeface="Times New Roman" panose="02020603050405020304" pitchFamily="18" charset="0"/>
              </a:rPr>
              <a:t> (рекомендаций) по результатам контрольных и экспертно-аналитических </a:t>
            </a:r>
            <a:r>
              <a:rPr lang="ru-RU" sz="2200" spc="-10" dirty="0">
                <a:cs typeface="Times New Roman" panose="02020603050405020304" pitchFamily="18" charset="0"/>
              </a:rPr>
              <a:t>мероприятий </a:t>
            </a:r>
            <a:r>
              <a:rPr lang="ru-RU" sz="2200" spc="-10" dirty="0" smtClean="0">
                <a:cs typeface="Times New Roman" panose="02020603050405020304" pitchFamily="18" charset="0"/>
              </a:rPr>
              <a:t>(</a:t>
            </a:r>
            <a:r>
              <a:rPr lang="ru-RU" sz="2200" b="1" spc="-10" dirty="0" smtClean="0">
                <a:cs typeface="Times New Roman" panose="02020603050405020304" pitchFamily="18" charset="0"/>
              </a:rPr>
              <a:t>количество </a:t>
            </a:r>
            <a:r>
              <a:rPr lang="ru-RU" sz="2200" b="1" spc="-10" dirty="0">
                <a:cs typeface="Times New Roman" panose="02020603050405020304" pitchFamily="18" charset="0"/>
              </a:rPr>
              <a:t>нормативных правовых и ведомственных актов</a:t>
            </a:r>
            <a:r>
              <a:rPr lang="ru-RU" sz="2200" spc="-10" dirty="0">
                <a:cs typeface="Times New Roman" panose="02020603050405020304" pitchFamily="18" charset="0"/>
              </a:rPr>
              <a:t>, принятых или измененных </a:t>
            </a:r>
            <a:r>
              <a:rPr lang="ru-RU" sz="2200" spc="-10" dirty="0" smtClean="0">
                <a:cs typeface="Times New Roman" panose="02020603050405020304" pitchFamily="18" charset="0"/>
              </a:rPr>
              <a:t>по </a:t>
            </a:r>
            <a:r>
              <a:rPr lang="ru-RU" sz="2200" spc="-10" dirty="0">
                <a:cs typeface="Times New Roman" panose="02020603050405020304" pitchFamily="18" charset="0"/>
              </a:rPr>
              <a:t>результатам контрольных </a:t>
            </a:r>
            <a:r>
              <a:rPr lang="ru-RU" sz="2200" spc="-10" dirty="0" smtClean="0">
                <a:cs typeface="Times New Roman" panose="02020603050405020304" pitchFamily="18" charset="0"/>
              </a:rPr>
              <a:t> и экспертно-аналитических мероприятий)</a:t>
            </a:r>
            <a:endParaRPr lang="ru-RU" sz="2200" spc="-10" dirty="0">
              <a:cs typeface="Times New Roman" panose="02020603050405020304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522BE8ED-4BEC-4B6C-8A6D-15FF717F3D4E}"/>
              </a:ext>
            </a:extLst>
          </p:cNvPr>
          <p:cNvSpPr txBox="1"/>
          <p:nvPr/>
        </p:nvSpPr>
        <p:spPr>
          <a:xfrm>
            <a:off x="3235704" y="5758081"/>
            <a:ext cx="89848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spc="-10" dirty="0" smtClean="0">
                <a:cs typeface="Times New Roman" panose="02020603050405020304" pitchFamily="18" charset="0"/>
              </a:rPr>
              <a:t>Сумма </a:t>
            </a:r>
            <a:r>
              <a:rPr lang="ru-RU" sz="2400" b="1" spc="-10" dirty="0" smtClean="0">
                <a:cs typeface="Times New Roman" panose="02020603050405020304" pitchFamily="18" charset="0"/>
              </a:rPr>
              <a:t>возвращенных в бюджет средств</a:t>
            </a:r>
            <a:r>
              <a:rPr lang="ru-RU" sz="2400" spc="-10" dirty="0" smtClean="0">
                <a:cs typeface="Times New Roman" panose="02020603050405020304" pitchFamily="18" charset="0"/>
              </a:rPr>
              <a:t> вследствие </a:t>
            </a:r>
            <a:r>
              <a:rPr lang="ru-RU" sz="2400" b="1" spc="-10" dirty="0" smtClean="0">
                <a:cs typeface="Times New Roman" panose="02020603050405020304" pitchFamily="18" charset="0"/>
              </a:rPr>
              <a:t>принятых мер </a:t>
            </a:r>
            <a:r>
              <a:rPr lang="ru-RU" sz="2400" spc="-10" dirty="0" smtClean="0">
                <a:cs typeface="Times New Roman" panose="02020603050405020304" pitchFamily="18" charset="0"/>
              </a:rPr>
              <a:t>по выявленным нарушениям и фактам неэффективных расходов</a:t>
            </a:r>
            <a:endParaRPr lang="ru-RU" sz="2400" spc="-1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58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6997</TotalTime>
  <Words>665</Words>
  <Application>Microsoft Office PowerPoint</Application>
  <PresentationFormat>Произвольный</PresentationFormat>
  <Paragraphs>84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Helvetica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Апальковская Яна Николаевна</dc:creator>
  <cp:lastModifiedBy>Гурская Анастасия Игоревна</cp:lastModifiedBy>
  <cp:revision>1377</cp:revision>
  <cp:lastPrinted>2024-07-02T08:01:40Z</cp:lastPrinted>
  <dcterms:created xsi:type="dcterms:W3CDTF">2023-01-26T10:40:27Z</dcterms:created>
  <dcterms:modified xsi:type="dcterms:W3CDTF">2024-07-02T11:09:37Z</dcterms:modified>
</cp:coreProperties>
</file>