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197" r:id="rId1"/>
  </p:sldMasterIdLst>
  <p:notesMasterIdLst>
    <p:notesMasterId r:id="rId21"/>
  </p:notesMasterIdLst>
  <p:handoutMasterIdLst>
    <p:handoutMasterId r:id="rId22"/>
  </p:handoutMasterIdLst>
  <p:sldIdLst>
    <p:sldId id="519" r:id="rId2"/>
    <p:sldId id="525" r:id="rId3"/>
    <p:sldId id="524" r:id="rId4"/>
    <p:sldId id="526" r:id="rId5"/>
    <p:sldId id="527" r:id="rId6"/>
    <p:sldId id="521" r:id="rId7"/>
    <p:sldId id="528" r:id="rId8"/>
    <p:sldId id="530" r:id="rId9"/>
    <p:sldId id="511" r:id="rId10"/>
    <p:sldId id="375" r:id="rId11"/>
    <p:sldId id="529" r:id="rId12"/>
    <p:sldId id="532" r:id="rId13"/>
    <p:sldId id="514" r:id="rId14"/>
    <p:sldId id="534" r:id="rId15"/>
    <p:sldId id="387" r:id="rId16"/>
    <p:sldId id="533" r:id="rId17"/>
    <p:sldId id="531" r:id="rId18"/>
    <p:sldId id="535" r:id="rId19"/>
    <p:sldId id="280" r:id="rId20"/>
  </p:sldIdLst>
  <p:sldSz cx="5765800" cy="3244850"/>
  <p:notesSz cx="9940925" cy="680878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5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Каретников Марк Андреевич" initials="КМА" lastIdx="1" clrIdx="0">
    <p:extLst>
      <p:ext uri="{19B8F6BF-5375-455C-9EA6-DF929625EA0E}">
        <p15:presenceInfo xmlns:p15="http://schemas.microsoft.com/office/powerpoint/2012/main" userId="S-1-5-21-1908438591-1278307452-1436800534-458991" providerId="AD"/>
      </p:ext>
    </p:extLst>
  </p:cmAuthor>
  <p:cmAuthor id="2" name="Долинина Виктория Владимировна" initials="ДВВ" lastIdx="2" clrIdx="1">
    <p:extLst>
      <p:ext uri="{19B8F6BF-5375-455C-9EA6-DF929625EA0E}">
        <p15:presenceInfo xmlns:p15="http://schemas.microsoft.com/office/powerpoint/2012/main" userId="S-1-5-21-3039070906-1892288467-3805715710-116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FF"/>
    <a:srgbClr val="E6E6E6"/>
    <a:srgbClr val="FCFCFC"/>
    <a:srgbClr val="4774AB"/>
    <a:srgbClr val="DDDDDD"/>
    <a:srgbClr val="11437F"/>
    <a:srgbClr val="4F81BD"/>
    <a:srgbClr val="4978B1"/>
    <a:srgbClr val="003B59"/>
    <a:srgbClr val="ECD6A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69" autoAdjust="0"/>
    <p:restoredTop sz="94361" autoAdjust="0"/>
  </p:normalViewPr>
  <p:slideViewPr>
    <p:cSldViewPr>
      <p:cViewPr varScale="1">
        <p:scale>
          <a:sx n="213" d="100"/>
          <a:sy n="213" d="100"/>
        </p:scale>
        <p:origin x="852" y="156"/>
      </p:cViewPr>
      <p:guideLst>
        <p:guide orient="horz" pos="2880"/>
        <p:guide pos="215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16" d="100"/>
          <a:sy n="116" d="100"/>
        </p:scale>
        <p:origin x="2088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diagrams/_rels/data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sv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svg"/><Relationship Id="rId1" Type="http://schemas.openxmlformats.org/officeDocument/2006/relationships/image" Target="../media/image25.png"/><Relationship Id="rId6" Type="http://schemas.openxmlformats.org/officeDocument/2006/relationships/image" Target="../media/image30.svg"/><Relationship Id="rId5" Type="http://schemas.openxmlformats.org/officeDocument/2006/relationships/image" Target="../media/image29.png"/><Relationship Id="rId4" Type="http://schemas.openxmlformats.org/officeDocument/2006/relationships/image" Target="../media/image28.svg"/></Relationships>
</file>

<file path=ppt/diagrams/_rels/drawing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sv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svg"/><Relationship Id="rId1" Type="http://schemas.openxmlformats.org/officeDocument/2006/relationships/image" Target="../media/image25.png"/><Relationship Id="rId6" Type="http://schemas.openxmlformats.org/officeDocument/2006/relationships/image" Target="../media/image30.svg"/><Relationship Id="rId5" Type="http://schemas.openxmlformats.org/officeDocument/2006/relationships/image" Target="../media/image29.png"/><Relationship Id="rId4" Type="http://schemas.openxmlformats.org/officeDocument/2006/relationships/image" Target="../media/image28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F8101AF-A190-4A24-973B-9A6A5202F11D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035E848-18E3-4576-93EE-1F4C67F13988}">
      <dgm:prSet phldrT="[Текст]" custT="1"/>
      <dgm:spPr>
        <a:solidFill>
          <a:srgbClr val="99CCFF">
            <a:alpha val="50000"/>
          </a:srgbClr>
        </a:solidFill>
        <a:ln>
          <a:noFill/>
        </a:ln>
        <a:effectLst>
          <a:outerShdw blurRad="76200" dir="13500000" sy="23000" kx="1200000" algn="br" rotWithShape="0">
            <a:prstClr val="black">
              <a:alpha val="20000"/>
            </a:prstClr>
          </a:outerShdw>
        </a:effectLst>
      </dgm:spPr>
      <dgm:t>
        <a:bodyPr/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900" b="1" kern="12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План работы</a:t>
          </a: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900" b="1" kern="12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Счетной палаты</a:t>
          </a: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900" b="1" kern="12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Луганской Народной Республики</a:t>
          </a: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900" b="1" kern="12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на 2024 год</a:t>
          </a:r>
        </a:p>
      </dgm:t>
    </dgm:pt>
    <dgm:pt modelId="{99BF5A12-4492-4F3C-8848-89FD3BF79F17}" type="parTrans" cxnId="{6492E198-873C-4D80-AE19-23B679AB9AAF}">
      <dgm:prSet/>
      <dgm:spPr/>
      <dgm:t>
        <a:bodyPr/>
        <a:lstStyle/>
        <a:p>
          <a:endParaRPr lang="ru-RU"/>
        </a:p>
      </dgm:t>
    </dgm:pt>
    <dgm:pt modelId="{49589958-D913-4875-947F-581E2795C26D}" type="sibTrans" cxnId="{6492E198-873C-4D80-AE19-23B679AB9AAF}">
      <dgm:prSet/>
      <dgm:spPr/>
      <dgm:t>
        <a:bodyPr/>
        <a:lstStyle/>
        <a:p>
          <a:endParaRPr lang="ru-RU"/>
        </a:p>
      </dgm:t>
    </dgm:pt>
    <dgm:pt modelId="{6D2374E4-C8A8-4CE1-847F-897AD852EE9B}">
      <dgm:prSet phldrT="[Текст]" custT="1"/>
      <dgm:spPr>
        <a:solidFill>
          <a:srgbClr val="99CCFF">
            <a:alpha val="50000"/>
          </a:srgbClr>
        </a:solidFill>
        <a:ln>
          <a:noFill/>
        </a:ln>
        <a:effectLst>
          <a:outerShdw blurRad="76200" dir="13500000" sy="23000" kx="1200000" algn="br" rotWithShape="0">
            <a:prstClr val="black">
              <a:alpha val="20000"/>
            </a:prstClr>
          </a:outerShdw>
        </a:effectLst>
      </dgm:spPr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900" b="1" kern="1200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Контрольные мероприятия</a:t>
          </a:r>
        </a:p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900" b="1" kern="1200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(111 проверок)</a:t>
          </a:r>
        </a:p>
      </dgm:t>
    </dgm:pt>
    <dgm:pt modelId="{93CA7A5C-5C02-4BE8-B004-582BCFE09309}" type="parTrans" cxnId="{38F0B916-E940-4794-8DE5-8832B9CF6DE4}">
      <dgm:prSet/>
      <dgm:spPr/>
      <dgm:t>
        <a:bodyPr/>
        <a:lstStyle/>
        <a:p>
          <a:endParaRPr lang="ru-RU"/>
        </a:p>
      </dgm:t>
    </dgm:pt>
    <dgm:pt modelId="{0503235F-436E-4F32-A00F-96A6B391CF55}" type="sibTrans" cxnId="{38F0B916-E940-4794-8DE5-8832B9CF6DE4}">
      <dgm:prSet/>
      <dgm:spPr/>
      <dgm:t>
        <a:bodyPr/>
        <a:lstStyle/>
        <a:p>
          <a:endParaRPr lang="ru-RU"/>
        </a:p>
      </dgm:t>
    </dgm:pt>
    <dgm:pt modelId="{45CFFC3B-32EC-4B12-8A6B-27A28A226474}">
      <dgm:prSet phldrT="[Текст]" custT="1"/>
      <dgm:spPr>
        <a:solidFill>
          <a:srgbClr val="99CCFF">
            <a:alpha val="50000"/>
          </a:srgbClr>
        </a:solidFill>
        <a:ln>
          <a:noFill/>
        </a:ln>
        <a:effectLst>
          <a:innerShdw blurRad="63500" dist="50800" dir="18900000">
            <a:prstClr val="black">
              <a:alpha val="50000"/>
            </a:prstClr>
          </a:innerShdw>
          <a:softEdge rad="31750"/>
        </a:effectLst>
        <a:scene3d>
          <a:camera prst="orthographicFront"/>
          <a:lightRig rig="threePt" dir="t"/>
        </a:scene3d>
        <a:sp3d extrusionH="76200" contourW="12700">
          <a:extrusionClr>
            <a:srgbClr val="E6E6E6"/>
          </a:extrusionClr>
          <a:contourClr>
            <a:srgbClr val="99CCFF"/>
          </a:contourClr>
        </a:sp3d>
      </dgm:spPr>
      <dgm:t>
        <a:bodyPr anchor="ctr"/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900" b="1" kern="12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Проведены 110 внешних проверок бюджетной отчетности</a:t>
          </a: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900" b="1" kern="12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за 2023 год у главных администраторов бюджетных средств  Луганской Народной Республики</a:t>
          </a:r>
        </a:p>
      </dgm:t>
    </dgm:pt>
    <dgm:pt modelId="{2AF4F829-8417-4093-B226-958ECF14581F}" type="parTrans" cxnId="{B305DC30-4619-4B53-85C7-B6D733755385}">
      <dgm:prSet/>
      <dgm:spPr/>
      <dgm:t>
        <a:bodyPr/>
        <a:lstStyle/>
        <a:p>
          <a:endParaRPr lang="ru-RU"/>
        </a:p>
      </dgm:t>
    </dgm:pt>
    <dgm:pt modelId="{04F0C0C7-D597-4425-8157-6C797B2264DC}" type="sibTrans" cxnId="{B305DC30-4619-4B53-85C7-B6D733755385}">
      <dgm:prSet/>
      <dgm:spPr/>
      <dgm:t>
        <a:bodyPr/>
        <a:lstStyle/>
        <a:p>
          <a:endParaRPr lang="ru-RU"/>
        </a:p>
      </dgm:t>
    </dgm:pt>
    <dgm:pt modelId="{468A5F48-1CE8-4015-BDF1-A63E1051149C}">
      <dgm:prSet phldrT="[Текст]" custT="1"/>
      <dgm:spPr>
        <a:solidFill>
          <a:srgbClr val="99CCFF">
            <a:alpha val="50000"/>
          </a:srgbClr>
        </a:solidFill>
        <a:ln>
          <a:noFill/>
        </a:ln>
        <a:effectLst>
          <a:innerShdw blurRad="63500" dist="50800" dir="18900000">
            <a:prstClr val="black">
              <a:alpha val="50000"/>
            </a:prstClr>
          </a:innerShdw>
          <a:softEdge rad="31750"/>
        </a:effectLst>
        <a:scene3d>
          <a:camera prst="orthographicFront"/>
          <a:lightRig rig="threePt" dir="t"/>
        </a:scene3d>
        <a:sp3d extrusionH="76200" contourW="12700">
          <a:extrusionClr>
            <a:srgbClr val="E6E6E6"/>
          </a:extrusionClr>
          <a:contourClr>
            <a:srgbClr val="99CCFF"/>
          </a:contourClr>
        </a:sp3d>
      </dgm:spPr>
      <dgm:t>
        <a:bodyPr anchor="ctr"/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900" b="1" kern="12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Одна внешняя проверка годового отчета об исполнении бюджета Территориального фонда обязательного медицинского страхования </a:t>
          </a: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900" b="1" kern="12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Луганской Народной Республики за 2023 год </a:t>
          </a:r>
        </a:p>
      </dgm:t>
    </dgm:pt>
    <dgm:pt modelId="{78AB0F7C-5F96-4185-AE03-9B1C33F0B70B}" type="parTrans" cxnId="{B30435DC-F42B-48D4-9AF5-BC5AB67E8093}">
      <dgm:prSet/>
      <dgm:spPr/>
      <dgm:t>
        <a:bodyPr/>
        <a:lstStyle/>
        <a:p>
          <a:endParaRPr lang="ru-RU"/>
        </a:p>
      </dgm:t>
    </dgm:pt>
    <dgm:pt modelId="{1E6E44C8-4133-4A4B-8E45-95A83211A2D9}" type="sibTrans" cxnId="{B30435DC-F42B-48D4-9AF5-BC5AB67E8093}">
      <dgm:prSet/>
      <dgm:spPr/>
      <dgm:t>
        <a:bodyPr/>
        <a:lstStyle/>
        <a:p>
          <a:endParaRPr lang="ru-RU"/>
        </a:p>
      </dgm:t>
    </dgm:pt>
    <dgm:pt modelId="{F5336CBF-D987-4185-8519-FECF8044934B}">
      <dgm:prSet phldrT="[Текст]" custT="1"/>
      <dgm:spPr>
        <a:solidFill>
          <a:srgbClr val="99CCFF">
            <a:alpha val="50000"/>
          </a:srgbClr>
        </a:solidFill>
        <a:ln>
          <a:noFill/>
        </a:ln>
        <a:effectLst>
          <a:outerShdw blurRad="76200" dir="13500000" sy="23000" kx="1200000" algn="br" rotWithShape="0">
            <a:prstClr val="black">
              <a:alpha val="20000"/>
            </a:prstClr>
          </a:outerShdw>
        </a:effectLst>
      </dgm:spPr>
      <dgm:t>
        <a:bodyPr/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900" b="1" kern="12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Экспертно-аналитические мероприятия</a:t>
          </a: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900" b="1" kern="12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(2 мероприятия)</a:t>
          </a:r>
        </a:p>
      </dgm:t>
    </dgm:pt>
    <dgm:pt modelId="{9FD925D8-4B05-4289-9368-03D905588388}" type="parTrans" cxnId="{41E7134D-24A2-4D84-AD64-127554655556}">
      <dgm:prSet/>
      <dgm:spPr/>
      <dgm:t>
        <a:bodyPr/>
        <a:lstStyle/>
        <a:p>
          <a:endParaRPr lang="ru-RU"/>
        </a:p>
      </dgm:t>
    </dgm:pt>
    <dgm:pt modelId="{CB7A2608-46E7-4B1A-8208-2EFAF405469F}" type="sibTrans" cxnId="{41E7134D-24A2-4D84-AD64-127554655556}">
      <dgm:prSet/>
      <dgm:spPr/>
      <dgm:t>
        <a:bodyPr/>
        <a:lstStyle/>
        <a:p>
          <a:endParaRPr lang="ru-RU"/>
        </a:p>
      </dgm:t>
    </dgm:pt>
    <dgm:pt modelId="{76E78F76-84D2-4716-800C-A99F1E66DCC3}">
      <dgm:prSet custT="1"/>
      <dgm:spPr>
        <a:solidFill>
          <a:srgbClr val="99CCFF">
            <a:alpha val="50000"/>
          </a:srgbClr>
        </a:solidFill>
        <a:ln w="19050" cap="rnd" cmpd="sng" algn="ctr">
          <a:noFill/>
          <a:prstDash val="solid"/>
        </a:ln>
        <a:effectLst>
          <a:innerShdw blurRad="63500" dist="50800" dir="18900000">
            <a:prstClr val="black">
              <a:alpha val="50000"/>
            </a:prstClr>
          </a:innerShdw>
          <a:softEdge rad="31750"/>
        </a:effectLst>
        <a:scene3d>
          <a:camera prst="orthographicFront"/>
          <a:lightRig rig="threePt" dir="t"/>
        </a:scene3d>
        <a:sp3d extrusionH="76200" contourW="12700">
          <a:extrusionClr>
            <a:srgbClr val="E6E6E6"/>
          </a:extrusionClr>
          <a:contourClr>
            <a:srgbClr val="99CCFF"/>
          </a:contourClr>
        </a:sp3d>
      </dgm:spPr>
      <dgm:t>
        <a:bodyPr spcFirstLastPara="0" vert="horz" wrap="square" lIns="5715" tIns="5715" rIns="5715" bIns="5715" numCol="1" spcCol="1270" anchor="ctr" anchorCtr="0"/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900" b="1" kern="12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Подготовлено, в соответствии с требованиями статьи 264.4 </a:t>
          </a: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900" b="1" kern="12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БК РФ, заключение на годовой отчет об исполнении бюджета Луганской Народной Республики</a:t>
          </a:r>
        </a:p>
      </dgm:t>
    </dgm:pt>
    <dgm:pt modelId="{6813376C-111B-4EB7-8DE2-2B3CB62657CC}" type="parTrans" cxnId="{26C0B900-D2FE-49A9-96C2-F4DCC3A470FD}">
      <dgm:prSet/>
      <dgm:spPr/>
      <dgm:t>
        <a:bodyPr/>
        <a:lstStyle/>
        <a:p>
          <a:endParaRPr lang="ru-RU"/>
        </a:p>
      </dgm:t>
    </dgm:pt>
    <dgm:pt modelId="{5C23E93C-ADC5-482F-83AE-753C0559BE01}" type="sibTrans" cxnId="{26C0B900-D2FE-49A9-96C2-F4DCC3A470FD}">
      <dgm:prSet/>
      <dgm:spPr/>
      <dgm:t>
        <a:bodyPr/>
        <a:lstStyle/>
        <a:p>
          <a:endParaRPr lang="ru-RU"/>
        </a:p>
      </dgm:t>
    </dgm:pt>
    <dgm:pt modelId="{A7450E5D-AB1D-4D5E-9FDC-37CEA46121AF}">
      <dgm:prSet custT="1"/>
      <dgm:spPr>
        <a:solidFill>
          <a:srgbClr val="99CCFF">
            <a:alpha val="50000"/>
          </a:srgbClr>
        </a:solidFill>
        <a:ln w="19050" cap="rnd" cmpd="sng" algn="ctr">
          <a:noFill/>
          <a:prstDash val="solid"/>
        </a:ln>
        <a:effectLst>
          <a:innerShdw blurRad="63500" dist="50800" dir="18900000">
            <a:prstClr val="black">
              <a:alpha val="50000"/>
            </a:prstClr>
          </a:innerShdw>
          <a:softEdge rad="31750"/>
        </a:effectLst>
        <a:scene3d>
          <a:camera prst="orthographicFront"/>
          <a:lightRig rig="threePt" dir="t"/>
        </a:scene3d>
        <a:sp3d extrusionH="76200" contourW="12700">
          <a:extrusionClr>
            <a:srgbClr val="E6E6E6"/>
          </a:extrusionClr>
          <a:contourClr>
            <a:srgbClr val="99CCFF"/>
          </a:contourClr>
        </a:sp3d>
      </dgm:spPr>
      <dgm:t>
        <a:bodyPr spcFirstLastPara="0" vert="horz" wrap="square" lIns="5715" tIns="5715" rIns="5715" bIns="5715" numCol="1" spcCol="1270" anchor="ctr" anchorCtr="0"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900" b="1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Подготовлено, в соответствии с требованиями статьи 149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900" b="1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БК РФ, заключение на годовой отчет об исполнении бюджета Территориального фонда обязательного медицинского страхования  Луганской Народной Республики</a:t>
          </a:r>
          <a:endParaRPr lang="ru-RU" sz="9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F56A4E3-288B-4332-860F-A37751C0C31E}" type="parTrans" cxnId="{F21997C7-BFCA-458F-A684-244EAF19A4AF}">
      <dgm:prSet/>
      <dgm:spPr/>
      <dgm:t>
        <a:bodyPr/>
        <a:lstStyle/>
        <a:p>
          <a:endParaRPr lang="ru-RU"/>
        </a:p>
      </dgm:t>
    </dgm:pt>
    <dgm:pt modelId="{17AAED55-0858-490F-80AB-776838BF0101}" type="sibTrans" cxnId="{F21997C7-BFCA-458F-A684-244EAF19A4AF}">
      <dgm:prSet/>
      <dgm:spPr/>
      <dgm:t>
        <a:bodyPr/>
        <a:lstStyle/>
        <a:p>
          <a:endParaRPr lang="ru-RU"/>
        </a:p>
      </dgm:t>
    </dgm:pt>
    <dgm:pt modelId="{455969BD-402B-4FF3-A260-5E54F06DE540}" type="pres">
      <dgm:prSet presAssocID="{DF8101AF-A190-4A24-973B-9A6A5202F11D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26780B61-451A-4C82-A5F1-7411BBB89632}" type="pres">
      <dgm:prSet presAssocID="{F035E848-18E3-4576-93EE-1F4C67F13988}" presName="root1" presStyleCnt="0"/>
      <dgm:spPr/>
    </dgm:pt>
    <dgm:pt modelId="{2FBC4935-C3B3-4937-97ED-0366CBCFF0DB}" type="pres">
      <dgm:prSet presAssocID="{F035E848-18E3-4576-93EE-1F4C67F13988}" presName="LevelOneTextNode" presStyleLbl="node0" presStyleIdx="0" presStyleCnt="1" custScaleX="247269" custScaleY="400674" custLinFactNeighborX="-5472" custLinFactNeighborY="-46398">
        <dgm:presLayoutVars>
          <dgm:chPref val="3"/>
        </dgm:presLayoutVars>
      </dgm:prSet>
      <dgm:spPr/>
    </dgm:pt>
    <dgm:pt modelId="{867F7352-6102-4D8E-BC5F-3ABD0FCC684D}" type="pres">
      <dgm:prSet presAssocID="{F035E848-18E3-4576-93EE-1F4C67F13988}" presName="level2hierChild" presStyleCnt="0"/>
      <dgm:spPr/>
    </dgm:pt>
    <dgm:pt modelId="{B93BF7A3-E045-4C8A-848B-ECE8B6777D42}" type="pres">
      <dgm:prSet presAssocID="{93CA7A5C-5C02-4BE8-B004-582BCFE09309}" presName="conn2-1" presStyleLbl="parChTrans1D2" presStyleIdx="0" presStyleCnt="2"/>
      <dgm:spPr/>
    </dgm:pt>
    <dgm:pt modelId="{BB22DA4B-9FD0-495F-B2F6-602BE7E103C6}" type="pres">
      <dgm:prSet presAssocID="{93CA7A5C-5C02-4BE8-B004-582BCFE09309}" presName="connTx" presStyleLbl="parChTrans1D2" presStyleIdx="0" presStyleCnt="2"/>
      <dgm:spPr/>
    </dgm:pt>
    <dgm:pt modelId="{07E9B62D-3F2E-4220-8F8B-EA917A083B95}" type="pres">
      <dgm:prSet presAssocID="{6D2374E4-C8A8-4CE1-847F-897AD852EE9B}" presName="root2" presStyleCnt="0"/>
      <dgm:spPr/>
    </dgm:pt>
    <dgm:pt modelId="{B30473E0-72CC-4E6E-9B53-6998A2214C4E}" type="pres">
      <dgm:prSet presAssocID="{6D2374E4-C8A8-4CE1-847F-897AD852EE9B}" presName="LevelTwoTextNode" presStyleLbl="node2" presStyleIdx="0" presStyleCnt="2" custScaleX="277693" custScaleY="289761" custLinFactNeighborX="3578" custLinFactNeighborY="3097">
        <dgm:presLayoutVars>
          <dgm:chPref val="3"/>
        </dgm:presLayoutVars>
      </dgm:prSet>
      <dgm:spPr/>
    </dgm:pt>
    <dgm:pt modelId="{455AF9F6-0494-451A-9DF7-86E9AFFAD600}" type="pres">
      <dgm:prSet presAssocID="{6D2374E4-C8A8-4CE1-847F-897AD852EE9B}" presName="level3hierChild" presStyleCnt="0"/>
      <dgm:spPr/>
    </dgm:pt>
    <dgm:pt modelId="{CA4515E3-8ADF-4B3C-B817-A8A6AFFBD03B}" type="pres">
      <dgm:prSet presAssocID="{2AF4F829-8417-4093-B226-958ECF14581F}" presName="conn2-1" presStyleLbl="parChTrans1D3" presStyleIdx="0" presStyleCnt="4"/>
      <dgm:spPr/>
    </dgm:pt>
    <dgm:pt modelId="{0919E1B7-3C3D-46D6-ABCC-0BB4B60888CE}" type="pres">
      <dgm:prSet presAssocID="{2AF4F829-8417-4093-B226-958ECF14581F}" presName="connTx" presStyleLbl="parChTrans1D3" presStyleIdx="0" presStyleCnt="4"/>
      <dgm:spPr/>
    </dgm:pt>
    <dgm:pt modelId="{54C29572-0091-40B0-BD8A-BEFCB30207BE}" type="pres">
      <dgm:prSet presAssocID="{45CFFC3B-32EC-4B12-8A6B-27A28A226474}" presName="root2" presStyleCnt="0"/>
      <dgm:spPr/>
    </dgm:pt>
    <dgm:pt modelId="{23AB35EA-6D40-4EB9-A7F9-8B5D2F4A099E}" type="pres">
      <dgm:prSet presAssocID="{45CFFC3B-32EC-4B12-8A6B-27A28A226474}" presName="LevelTwoTextNode" presStyleLbl="node3" presStyleIdx="0" presStyleCnt="4" custScaleX="886487" custScaleY="325701" custLinFactNeighborX="25389" custLinFactNeighborY="-85668">
        <dgm:presLayoutVars>
          <dgm:chPref val="3"/>
        </dgm:presLayoutVars>
      </dgm:prSet>
      <dgm:spPr>
        <a:prstGeom prst="round2DiagRect">
          <a:avLst/>
        </a:prstGeom>
      </dgm:spPr>
    </dgm:pt>
    <dgm:pt modelId="{5F24C170-ADBC-43F2-88E7-8A91296C7229}" type="pres">
      <dgm:prSet presAssocID="{45CFFC3B-32EC-4B12-8A6B-27A28A226474}" presName="level3hierChild" presStyleCnt="0"/>
      <dgm:spPr/>
    </dgm:pt>
    <dgm:pt modelId="{6DCF2A3D-7774-4E1C-857B-9E00E65C81A7}" type="pres">
      <dgm:prSet presAssocID="{78AB0F7C-5F96-4185-AE03-9B1C33F0B70B}" presName="conn2-1" presStyleLbl="parChTrans1D3" presStyleIdx="1" presStyleCnt="4"/>
      <dgm:spPr/>
    </dgm:pt>
    <dgm:pt modelId="{E0195301-8857-443A-A41D-D46E57273DCF}" type="pres">
      <dgm:prSet presAssocID="{78AB0F7C-5F96-4185-AE03-9B1C33F0B70B}" presName="connTx" presStyleLbl="parChTrans1D3" presStyleIdx="1" presStyleCnt="4"/>
      <dgm:spPr/>
    </dgm:pt>
    <dgm:pt modelId="{2F5855A6-57FB-4CF1-9273-536552CD2EE0}" type="pres">
      <dgm:prSet presAssocID="{468A5F48-1CE8-4015-BDF1-A63E1051149C}" presName="root2" presStyleCnt="0"/>
      <dgm:spPr/>
    </dgm:pt>
    <dgm:pt modelId="{0E599223-864A-4BBD-BD2B-F790F32F05FC}" type="pres">
      <dgm:prSet presAssocID="{468A5F48-1CE8-4015-BDF1-A63E1051149C}" presName="LevelTwoTextNode" presStyleLbl="node3" presStyleIdx="1" presStyleCnt="4" custScaleX="886487" custScaleY="325701" custLinFactNeighborX="5430" custLinFactNeighborY="-11852">
        <dgm:presLayoutVars>
          <dgm:chPref val="3"/>
        </dgm:presLayoutVars>
      </dgm:prSet>
      <dgm:spPr>
        <a:prstGeom prst="round2DiagRect">
          <a:avLst/>
        </a:prstGeom>
      </dgm:spPr>
    </dgm:pt>
    <dgm:pt modelId="{B85AAAC0-FC9B-440C-943B-3A5CA0DC62E8}" type="pres">
      <dgm:prSet presAssocID="{468A5F48-1CE8-4015-BDF1-A63E1051149C}" presName="level3hierChild" presStyleCnt="0"/>
      <dgm:spPr/>
    </dgm:pt>
    <dgm:pt modelId="{01664480-A125-42BB-A8AF-894A704EAEA3}" type="pres">
      <dgm:prSet presAssocID="{9FD925D8-4B05-4289-9368-03D905588388}" presName="conn2-1" presStyleLbl="parChTrans1D2" presStyleIdx="1" presStyleCnt="2"/>
      <dgm:spPr/>
    </dgm:pt>
    <dgm:pt modelId="{E13BC950-7C02-4940-BD3E-7F35BFAF8DD0}" type="pres">
      <dgm:prSet presAssocID="{9FD925D8-4B05-4289-9368-03D905588388}" presName="connTx" presStyleLbl="parChTrans1D2" presStyleIdx="1" presStyleCnt="2"/>
      <dgm:spPr/>
    </dgm:pt>
    <dgm:pt modelId="{53A1987B-2010-45C5-8ED9-9D366A75E7E4}" type="pres">
      <dgm:prSet presAssocID="{F5336CBF-D987-4185-8519-FECF8044934B}" presName="root2" presStyleCnt="0"/>
      <dgm:spPr/>
    </dgm:pt>
    <dgm:pt modelId="{7D96D99D-B73C-4724-8B58-BDA271584B8C}" type="pres">
      <dgm:prSet presAssocID="{F5336CBF-D987-4185-8519-FECF8044934B}" presName="LevelTwoTextNode" presStyleLbl="node2" presStyleIdx="1" presStyleCnt="2" custScaleX="276126" custScaleY="286460" custLinFactY="-52767" custLinFactNeighborX="3578" custLinFactNeighborY="-100000">
        <dgm:presLayoutVars>
          <dgm:chPref val="3"/>
        </dgm:presLayoutVars>
      </dgm:prSet>
      <dgm:spPr/>
    </dgm:pt>
    <dgm:pt modelId="{A6ED965C-33DF-43C8-AB20-CF734113F82A}" type="pres">
      <dgm:prSet presAssocID="{F5336CBF-D987-4185-8519-FECF8044934B}" presName="level3hierChild" presStyleCnt="0"/>
      <dgm:spPr/>
    </dgm:pt>
    <dgm:pt modelId="{DED126AA-CA2D-4062-95F9-E9EFD7F12225}" type="pres">
      <dgm:prSet presAssocID="{6813376C-111B-4EB7-8DE2-2B3CB62657CC}" presName="conn2-1" presStyleLbl="parChTrans1D3" presStyleIdx="2" presStyleCnt="4"/>
      <dgm:spPr/>
    </dgm:pt>
    <dgm:pt modelId="{1F854854-18D9-45EE-A219-0654656D9D79}" type="pres">
      <dgm:prSet presAssocID="{6813376C-111B-4EB7-8DE2-2B3CB62657CC}" presName="connTx" presStyleLbl="parChTrans1D3" presStyleIdx="2" presStyleCnt="4"/>
      <dgm:spPr/>
    </dgm:pt>
    <dgm:pt modelId="{4C688751-0D76-4254-A995-5CF8C2CEB94C}" type="pres">
      <dgm:prSet presAssocID="{76E78F76-84D2-4716-800C-A99F1E66DCC3}" presName="root2" presStyleCnt="0"/>
      <dgm:spPr/>
    </dgm:pt>
    <dgm:pt modelId="{C8428986-A79B-4074-83EC-163B6C9654D5}" type="pres">
      <dgm:prSet presAssocID="{76E78F76-84D2-4716-800C-A99F1E66DCC3}" presName="LevelTwoTextNode" presStyleLbl="node3" presStyleIdx="2" presStyleCnt="4" custScaleX="886487" custScaleY="325701" custLinFactNeighborX="6997" custLinFactNeighborY="14199">
        <dgm:presLayoutVars>
          <dgm:chPref val="3"/>
        </dgm:presLayoutVars>
      </dgm:prSet>
      <dgm:spPr>
        <a:xfrm>
          <a:off x="2268919" y="1371600"/>
          <a:ext cx="3315330" cy="609036"/>
        </a:xfrm>
        <a:prstGeom prst="round2DiagRect">
          <a:avLst/>
        </a:prstGeom>
      </dgm:spPr>
    </dgm:pt>
    <dgm:pt modelId="{A08C17F3-F562-407D-9736-024FC4A096A6}" type="pres">
      <dgm:prSet presAssocID="{76E78F76-84D2-4716-800C-A99F1E66DCC3}" presName="level3hierChild" presStyleCnt="0"/>
      <dgm:spPr/>
    </dgm:pt>
    <dgm:pt modelId="{F23813C9-5521-44FE-BE08-99A683A1A6F5}" type="pres">
      <dgm:prSet presAssocID="{9F56A4E3-288B-4332-860F-A37751C0C31E}" presName="conn2-1" presStyleLbl="parChTrans1D3" presStyleIdx="3" presStyleCnt="4"/>
      <dgm:spPr/>
    </dgm:pt>
    <dgm:pt modelId="{5C2B798C-8700-4E96-AD20-8E96BBDB120F}" type="pres">
      <dgm:prSet presAssocID="{9F56A4E3-288B-4332-860F-A37751C0C31E}" presName="connTx" presStyleLbl="parChTrans1D3" presStyleIdx="3" presStyleCnt="4"/>
      <dgm:spPr/>
    </dgm:pt>
    <dgm:pt modelId="{26E177DB-06B5-4C9C-81E3-0B0AF53C0D80}" type="pres">
      <dgm:prSet presAssocID="{A7450E5D-AB1D-4D5E-9FDC-37CEA46121AF}" presName="root2" presStyleCnt="0"/>
      <dgm:spPr/>
    </dgm:pt>
    <dgm:pt modelId="{53BDE144-7CD1-47D8-BBD8-DBCBA2541CE2}" type="pres">
      <dgm:prSet presAssocID="{A7450E5D-AB1D-4D5E-9FDC-37CEA46121AF}" presName="LevelTwoTextNode" presStyleLbl="node3" presStyleIdx="3" presStyleCnt="4" custScaleX="886487" custScaleY="325701" custLinFactNeighborX="6997" custLinFactNeighborY="37905">
        <dgm:presLayoutVars>
          <dgm:chPref val="3"/>
        </dgm:presLayoutVars>
      </dgm:prSet>
      <dgm:spPr>
        <a:xfrm>
          <a:off x="2268919" y="2053013"/>
          <a:ext cx="3315330" cy="609036"/>
        </a:xfrm>
        <a:prstGeom prst="round2DiagRect">
          <a:avLst/>
        </a:prstGeom>
      </dgm:spPr>
    </dgm:pt>
    <dgm:pt modelId="{733BF1E2-A13C-4C5E-8754-0405D9D46D6D}" type="pres">
      <dgm:prSet presAssocID="{A7450E5D-AB1D-4D5E-9FDC-37CEA46121AF}" presName="level3hierChild" presStyleCnt="0"/>
      <dgm:spPr/>
    </dgm:pt>
  </dgm:ptLst>
  <dgm:cxnLst>
    <dgm:cxn modelId="{26C0B900-D2FE-49A9-96C2-F4DCC3A470FD}" srcId="{F5336CBF-D987-4185-8519-FECF8044934B}" destId="{76E78F76-84D2-4716-800C-A99F1E66DCC3}" srcOrd="0" destOrd="0" parTransId="{6813376C-111B-4EB7-8DE2-2B3CB62657CC}" sibTransId="{5C23E93C-ADC5-482F-83AE-753C0559BE01}"/>
    <dgm:cxn modelId="{DA964609-9423-4278-980B-79236F89883F}" type="presOf" srcId="{76E78F76-84D2-4716-800C-A99F1E66DCC3}" destId="{C8428986-A79B-4074-83EC-163B6C9654D5}" srcOrd="0" destOrd="0" presId="urn:microsoft.com/office/officeart/2005/8/layout/hierarchy2"/>
    <dgm:cxn modelId="{38F0B916-E940-4794-8DE5-8832B9CF6DE4}" srcId="{F035E848-18E3-4576-93EE-1F4C67F13988}" destId="{6D2374E4-C8A8-4CE1-847F-897AD852EE9B}" srcOrd="0" destOrd="0" parTransId="{93CA7A5C-5C02-4BE8-B004-582BCFE09309}" sibTransId="{0503235F-436E-4F32-A00F-96A6B391CF55}"/>
    <dgm:cxn modelId="{DBBFFE16-DC9A-43D1-AC9A-B8E1DE252799}" type="presOf" srcId="{2AF4F829-8417-4093-B226-958ECF14581F}" destId="{CA4515E3-8ADF-4B3C-B817-A8A6AFFBD03B}" srcOrd="0" destOrd="0" presId="urn:microsoft.com/office/officeart/2005/8/layout/hierarchy2"/>
    <dgm:cxn modelId="{26502817-AECF-4BB7-B6C1-C6EB42591F2D}" type="presOf" srcId="{9F56A4E3-288B-4332-860F-A37751C0C31E}" destId="{F23813C9-5521-44FE-BE08-99A683A1A6F5}" srcOrd="0" destOrd="0" presId="urn:microsoft.com/office/officeart/2005/8/layout/hierarchy2"/>
    <dgm:cxn modelId="{B305DC30-4619-4B53-85C7-B6D733755385}" srcId="{6D2374E4-C8A8-4CE1-847F-897AD852EE9B}" destId="{45CFFC3B-32EC-4B12-8A6B-27A28A226474}" srcOrd="0" destOrd="0" parTransId="{2AF4F829-8417-4093-B226-958ECF14581F}" sibTransId="{04F0C0C7-D597-4425-8157-6C797B2264DC}"/>
    <dgm:cxn modelId="{5F820D3B-BCED-4A42-9BE0-4CC2AFD161FB}" type="presOf" srcId="{78AB0F7C-5F96-4185-AE03-9B1C33F0B70B}" destId="{E0195301-8857-443A-A41D-D46E57273DCF}" srcOrd="1" destOrd="0" presId="urn:microsoft.com/office/officeart/2005/8/layout/hierarchy2"/>
    <dgm:cxn modelId="{89BA4640-264D-4E54-90A6-2EB65CB56682}" type="presOf" srcId="{F5336CBF-D987-4185-8519-FECF8044934B}" destId="{7D96D99D-B73C-4724-8B58-BDA271584B8C}" srcOrd="0" destOrd="0" presId="urn:microsoft.com/office/officeart/2005/8/layout/hierarchy2"/>
    <dgm:cxn modelId="{8D885D43-C598-4DE6-8962-43346C6F4EA9}" type="presOf" srcId="{45CFFC3B-32EC-4B12-8A6B-27A28A226474}" destId="{23AB35EA-6D40-4EB9-A7F9-8B5D2F4A099E}" srcOrd="0" destOrd="0" presId="urn:microsoft.com/office/officeart/2005/8/layout/hierarchy2"/>
    <dgm:cxn modelId="{95A9704B-D534-41BD-AADF-F380130D211C}" type="presOf" srcId="{2AF4F829-8417-4093-B226-958ECF14581F}" destId="{0919E1B7-3C3D-46D6-ABCC-0BB4B60888CE}" srcOrd="1" destOrd="0" presId="urn:microsoft.com/office/officeart/2005/8/layout/hierarchy2"/>
    <dgm:cxn modelId="{41E7134D-24A2-4D84-AD64-127554655556}" srcId="{F035E848-18E3-4576-93EE-1F4C67F13988}" destId="{F5336CBF-D987-4185-8519-FECF8044934B}" srcOrd="1" destOrd="0" parTransId="{9FD925D8-4B05-4289-9368-03D905588388}" sibTransId="{CB7A2608-46E7-4B1A-8208-2EFAF405469F}"/>
    <dgm:cxn modelId="{B9F8CD70-7379-4D2F-A3AF-1967D7AD1446}" type="presOf" srcId="{DF8101AF-A190-4A24-973B-9A6A5202F11D}" destId="{455969BD-402B-4FF3-A260-5E54F06DE540}" srcOrd="0" destOrd="0" presId="urn:microsoft.com/office/officeart/2005/8/layout/hierarchy2"/>
    <dgm:cxn modelId="{EC4F0E87-F314-42FC-A683-AB9B6637E688}" type="presOf" srcId="{F035E848-18E3-4576-93EE-1F4C67F13988}" destId="{2FBC4935-C3B3-4937-97ED-0366CBCFF0DB}" srcOrd="0" destOrd="0" presId="urn:microsoft.com/office/officeart/2005/8/layout/hierarchy2"/>
    <dgm:cxn modelId="{2FD8668C-155F-402D-BBEA-A9A2765A89DC}" type="presOf" srcId="{9FD925D8-4B05-4289-9368-03D905588388}" destId="{E13BC950-7C02-4940-BD3E-7F35BFAF8DD0}" srcOrd="1" destOrd="0" presId="urn:microsoft.com/office/officeart/2005/8/layout/hierarchy2"/>
    <dgm:cxn modelId="{9C7D7E93-544D-4AF4-A093-2ADC2C5830F1}" type="presOf" srcId="{6813376C-111B-4EB7-8DE2-2B3CB62657CC}" destId="{1F854854-18D9-45EE-A219-0654656D9D79}" srcOrd="1" destOrd="0" presId="urn:microsoft.com/office/officeart/2005/8/layout/hierarchy2"/>
    <dgm:cxn modelId="{6492E198-873C-4D80-AE19-23B679AB9AAF}" srcId="{DF8101AF-A190-4A24-973B-9A6A5202F11D}" destId="{F035E848-18E3-4576-93EE-1F4C67F13988}" srcOrd="0" destOrd="0" parTransId="{99BF5A12-4492-4F3C-8848-89FD3BF79F17}" sibTransId="{49589958-D913-4875-947F-581E2795C26D}"/>
    <dgm:cxn modelId="{FB4CBBA5-6F7B-4F72-9DD0-EEE4CB04BE66}" type="presOf" srcId="{78AB0F7C-5F96-4185-AE03-9B1C33F0B70B}" destId="{6DCF2A3D-7774-4E1C-857B-9E00E65C81A7}" srcOrd="0" destOrd="0" presId="urn:microsoft.com/office/officeart/2005/8/layout/hierarchy2"/>
    <dgm:cxn modelId="{582E7CAF-F139-4B57-97A9-9CD47541F747}" type="presOf" srcId="{6813376C-111B-4EB7-8DE2-2B3CB62657CC}" destId="{DED126AA-CA2D-4062-95F9-E9EFD7F12225}" srcOrd="0" destOrd="0" presId="urn:microsoft.com/office/officeart/2005/8/layout/hierarchy2"/>
    <dgm:cxn modelId="{3FC8E6BD-4DB5-4FDE-811C-E931A619A24A}" type="presOf" srcId="{9F56A4E3-288B-4332-860F-A37751C0C31E}" destId="{5C2B798C-8700-4E96-AD20-8E96BBDB120F}" srcOrd="1" destOrd="0" presId="urn:microsoft.com/office/officeart/2005/8/layout/hierarchy2"/>
    <dgm:cxn modelId="{3C3A54C3-290D-402C-9D15-9F5961729DC6}" type="presOf" srcId="{9FD925D8-4B05-4289-9368-03D905588388}" destId="{01664480-A125-42BB-A8AF-894A704EAEA3}" srcOrd="0" destOrd="0" presId="urn:microsoft.com/office/officeart/2005/8/layout/hierarchy2"/>
    <dgm:cxn modelId="{F21997C7-BFCA-458F-A684-244EAF19A4AF}" srcId="{F5336CBF-D987-4185-8519-FECF8044934B}" destId="{A7450E5D-AB1D-4D5E-9FDC-37CEA46121AF}" srcOrd="1" destOrd="0" parTransId="{9F56A4E3-288B-4332-860F-A37751C0C31E}" sibTransId="{17AAED55-0858-490F-80AB-776838BF0101}"/>
    <dgm:cxn modelId="{F85CD0C9-75CA-410E-9799-46637EBBB58E}" type="presOf" srcId="{468A5F48-1CE8-4015-BDF1-A63E1051149C}" destId="{0E599223-864A-4BBD-BD2B-F790F32F05FC}" srcOrd="0" destOrd="0" presId="urn:microsoft.com/office/officeart/2005/8/layout/hierarchy2"/>
    <dgm:cxn modelId="{A72DE1D2-4B7C-4B19-A072-89381C63A295}" type="presOf" srcId="{6D2374E4-C8A8-4CE1-847F-897AD852EE9B}" destId="{B30473E0-72CC-4E6E-9B53-6998A2214C4E}" srcOrd="0" destOrd="0" presId="urn:microsoft.com/office/officeart/2005/8/layout/hierarchy2"/>
    <dgm:cxn modelId="{B30435DC-F42B-48D4-9AF5-BC5AB67E8093}" srcId="{6D2374E4-C8A8-4CE1-847F-897AD852EE9B}" destId="{468A5F48-1CE8-4015-BDF1-A63E1051149C}" srcOrd="1" destOrd="0" parTransId="{78AB0F7C-5F96-4185-AE03-9B1C33F0B70B}" sibTransId="{1E6E44C8-4133-4A4B-8E45-95A83211A2D9}"/>
    <dgm:cxn modelId="{CEE6EAE5-36D9-4CED-9BF8-B7DFB20B6EAF}" type="presOf" srcId="{93CA7A5C-5C02-4BE8-B004-582BCFE09309}" destId="{B93BF7A3-E045-4C8A-848B-ECE8B6777D42}" srcOrd="0" destOrd="0" presId="urn:microsoft.com/office/officeart/2005/8/layout/hierarchy2"/>
    <dgm:cxn modelId="{0371ACEB-20BE-4FDE-8D52-D0D1ED38D920}" type="presOf" srcId="{A7450E5D-AB1D-4D5E-9FDC-37CEA46121AF}" destId="{53BDE144-7CD1-47D8-BBD8-DBCBA2541CE2}" srcOrd="0" destOrd="0" presId="urn:microsoft.com/office/officeart/2005/8/layout/hierarchy2"/>
    <dgm:cxn modelId="{6EB06BEF-7A90-4B15-91BB-C55496C8D991}" type="presOf" srcId="{93CA7A5C-5C02-4BE8-B004-582BCFE09309}" destId="{BB22DA4B-9FD0-495F-B2F6-602BE7E103C6}" srcOrd="1" destOrd="0" presId="urn:microsoft.com/office/officeart/2005/8/layout/hierarchy2"/>
    <dgm:cxn modelId="{ED3579EC-CDFC-45C4-934A-E93AD1F9AC2E}" type="presParOf" srcId="{455969BD-402B-4FF3-A260-5E54F06DE540}" destId="{26780B61-451A-4C82-A5F1-7411BBB89632}" srcOrd="0" destOrd="0" presId="urn:microsoft.com/office/officeart/2005/8/layout/hierarchy2"/>
    <dgm:cxn modelId="{18DA292F-942A-433B-82AF-9046FEC5D0C0}" type="presParOf" srcId="{26780B61-451A-4C82-A5F1-7411BBB89632}" destId="{2FBC4935-C3B3-4937-97ED-0366CBCFF0DB}" srcOrd="0" destOrd="0" presId="urn:microsoft.com/office/officeart/2005/8/layout/hierarchy2"/>
    <dgm:cxn modelId="{C66FC9C6-FECC-4E88-A247-9E67F40D5205}" type="presParOf" srcId="{26780B61-451A-4C82-A5F1-7411BBB89632}" destId="{867F7352-6102-4D8E-BC5F-3ABD0FCC684D}" srcOrd="1" destOrd="0" presId="urn:microsoft.com/office/officeart/2005/8/layout/hierarchy2"/>
    <dgm:cxn modelId="{8EA597C1-072D-4BFA-BEFD-5573F0AB7C0E}" type="presParOf" srcId="{867F7352-6102-4D8E-BC5F-3ABD0FCC684D}" destId="{B93BF7A3-E045-4C8A-848B-ECE8B6777D42}" srcOrd="0" destOrd="0" presId="urn:microsoft.com/office/officeart/2005/8/layout/hierarchy2"/>
    <dgm:cxn modelId="{7590E54D-FD0A-4CDB-8EF8-13CAD737C9FF}" type="presParOf" srcId="{B93BF7A3-E045-4C8A-848B-ECE8B6777D42}" destId="{BB22DA4B-9FD0-495F-B2F6-602BE7E103C6}" srcOrd="0" destOrd="0" presId="urn:microsoft.com/office/officeart/2005/8/layout/hierarchy2"/>
    <dgm:cxn modelId="{FBBB5F5D-2933-4515-8DA3-9F54F2C83226}" type="presParOf" srcId="{867F7352-6102-4D8E-BC5F-3ABD0FCC684D}" destId="{07E9B62D-3F2E-4220-8F8B-EA917A083B95}" srcOrd="1" destOrd="0" presId="urn:microsoft.com/office/officeart/2005/8/layout/hierarchy2"/>
    <dgm:cxn modelId="{4F3D23B1-9948-49D6-A2FD-171D2A7AD390}" type="presParOf" srcId="{07E9B62D-3F2E-4220-8F8B-EA917A083B95}" destId="{B30473E0-72CC-4E6E-9B53-6998A2214C4E}" srcOrd="0" destOrd="0" presId="urn:microsoft.com/office/officeart/2005/8/layout/hierarchy2"/>
    <dgm:cxn modelId="{1D9618D1-EE29-4744-89B8-3C1BC040D125}" type="presParOf" srcId="{07E9B62D-3F2E-4220-8F8B-EA917A083B95}" destId="{455AF9F6-0494-451A-9DF7-86E9AFFAD600}" srcOrd="1" destOrd="0" presId="urn:microsoft.com/office/officeart/2005/8/layout/hierarchy2"/>
    <dgm:cxn modelId="{CA18FB3C-FDD8-485C-97EE-3EA85DCFCFC2}" type="presParOf" srcId="{455AF9F6-0494-451A-9DF7-86E9AFFAD600}" destId="{CA4515E3-8ADF-4B3C-B817-A8A6AFFBD03B}" srcOrd="0" destOrd="0" presId="urn:microsoft.com/office/officeart/2005/8/layout/hierarchy2"/>
    <dgm:cxn modelId="{FEFDAA13-8144-4CBC-BFAA-4A33A90C6521}" type="presParOf" srcId="{CA4515E3-8ADF-4B3C-B817-A8A6AFFBD03B}" destId="{0919E1B7-3C3D-46D6-ABCC-0BB4B60888CE}" srcOrd="0" destOrd="0" presId="urn:microsoft.com/office/officeart/2005/8/layout/hierarchy2"/>
    <dgm:cxn modelId="{9E12D0C8-0FAA-4931-826F-55022907F613}" type="presParOf" srcId="{455AF9F6-0494-451A-9DF7-86E9AFFAD600}" destId="{54C29572-0091-40B0-BD8A-BEFCB30207BE}" srcOrd="1" destOrd="0" presId="urn:microsoft.com/office/officeart/2005/8/layout/hierarchy2"/>
    <dgm:cxn modelId="{0A3A93CB-F604-40BC-8A0D-D9D1889BAC97}" type="presParOf" srcId="{54C29572-0091-40B0-BD8A-BEFCB30207BE}" destId="{23AB35EA-6D40-4EB9-A7F9-8B5D2F4A099E}" srcOrd="0" destOrd="0" presId="urn:microsoft.com/office/officeart/2005/8/layout/hierarchy2"/>
    <dgm:cxn modelId="{7B71610D-914A-4AE3-B14B-E6A308BB503E}" type="presParOf" srcId="{54C29572-0091-40B0-BD8A-BEFCB30207BE}" destId="{5F24C170-ADBC-43F2-88E7-8A91296C7229}" srcOrd="1" destOrd="0" presId="urn:microsoft.com/office/officeart/2005/8/layout/hierarchy2"/>
    <dgm:cxn modelId="{D197AE42-9D1A-4DE1-A669-C71DDE0129E9}" type="presParOf" srcId="{455AF9F6-0494-451A-9DF7-86E9AFFAD600}" destId="{6DCF2A3D-7774-4E1C-857B-9E00E65C81A7}" srcOrd="2" destOrd="0" presId="urn:microsoft.com/office/officeart/2005/8/layout/hierarchy2"/>
    <dgm:cxn modelId="{2D99A92D-0D8D-4481-9391-A47F240F79BE}" type="presParOf" srcId="{6DCF2A3D-7774-4E1C-857B-9E00E65C81A7}" destId="{E0195301-8857-443A-A41D-D46E57273DCF}" srcOrd="0" destOrd="0" presId="urn:microsoft.com/office/officeart/2005/8/layout/hierarchy2"/>
    <dgm:cxn modelId="{B9F7AD7F-C57C-4CDE-8BFB-87A9318B6AEF}" type="presParOf" srcId="{455AF9F6-0494-451A-9DF7-86E9AFFAD600}" destId="{2F5855A6-57FB-4CF1-9273-536552CD2EE0}" srcOrd="3" destOrd="0" presId="urn:microsoft.com/office/officeart/2005/8/layout/hierarchy2"/>
    <dgm:cxn modelId="{843C045B-B9B4-4D6A-AA2B-67F70DC7B841}" type="presParOf" srcId="{2F5855A6-57FB-4CF1-9273-536552CD2EE0}" destId="{0E599223-864A-4BBD-BD2B-F790F32F05FC}" srcOrd="0" destOrd="0" presId="urn:microsoft.com/office/officeart/2005/8/layout/hierarchy2"/>
    <dgm:cxn modelId="{306137D0-ED32-45F8-8AC9-FEFD6029E0C9}" type="presParOf" srcId="{2F5855A6-57FB-4CF1-9273-536552CD2EE0}" destId="{B85AAAC0-FC9B-440C-943B-3A5CA0DC62E8}" srcOrd="1" destOrd="0" presId="urn:microsoft.com/office/officeart/2005/8/layout/hierarchy2"/>
    <dgm:cxn modelId="{B7E59142-6748-4F96-9B38-1B2AA6704278}" type="presParOf" srcId="{867F7352-6102-4D8E-BC5F-3ABD0FCC684D}" destId="{01664480-A125-42BB-A8AF-894A704EAEA3}" srcOrd="2" destOrd="0" presId="urn:microsoft.com/office/officeart/2005/8/layout/hierarchy2"/>
    <dgm:cxn modelId="{41FA2D60-7D91-4411-B8EC-21EE989CD33F}" type="presParOf" srcId="{01664480-A125-42BB-A8AF-894A704EAEA3}" destId="{E13BC950-7C02-4940-BD3E-7F35BFAF8DD0}" srcOrd="0" destOrd="0" presId="urn:microsoft.com/office/officeart/2005/8/layout/hierarchy2"/>
    <dgm:cxn modelId="{E6506544-9263-4C4B-88C6-EDE23A405658}" type="presParOf" srcId="{867F7352-6102-4D8E-BC5F-3ABD0FCC684D}" destId="{53A1987B-2010-45C5-8ED9-9D366A75E7E4}" srcOrd="3" destOrd="0" presId="urn:microsoft.com/office/officeart/2005/8/layout/hierarchy2"/>
    <dgm:cxn modelId="{2BDAD9D4-345C-4C8D-AA34-5D66D523EB88}" type="presParOf" srcId="{53A1987B-2010-45C5-8ED9-9D366A75E7E4}" destId="{7D96D99D-B73C-4724-8B58-BDA271584B8C}" srcOrd="0" destOrd="0" presId="urn:microsoft.com/office/officeart/2005/8/layout/hierarchy2"/>
    <dgm:cxn modelId="{FDF58270-011F-49B7-8826-F948D774FB82}" type="presParOf" srcId="{53A1987B-2010-45C5-8ED9-9D366A75E7E4}" destId="{A6ED965C-33DF-43C8-AB20-CF734113F82A}" srcOrd="1" destOrd="0" presId="urn:microsoft.com/office/officeart/2005/8/layout/hierarchy2"/>
    <dgm:cxn modelId="{42B9E400-43A8-4387-A6E1-034E77C5315E}" type="presParOf" srcId="{A6ED965C-33DF-43C8-AB20-CF734113F82A}" destId="{DED126AA-CA2D-4062-95F9-E9EFD7F12225}" srcOrd="0" destOrd="0" presId="urn:microsoft.com/office/officeart/2005/8/layout/hierarchy2"/>
    <dgm:cxn modelId="{33B7F52D-ED32-418D-8794-0D922FF97856}" type="presParOf" srcId="{DED126AA-CA2D-4062-95F9-E9EFD7F12225}" destId="{1F854854-18D9-45EE-A219-0654656D9D79}" srcOrd="0" destOrd="0" presId="urn:microsoft.com/office/officeart/2005/8/layout/hierarchy2"/>
    <dgm:cxn modelId="{C57D3150-4F42-483D-8920-DDAC6D07DA78}" type="presParOf" srcId="{A6ED965C-33DF-43C8-AB20-CF734113F82A}" destId="{4C688751-0D76-4254-A995-5CF8C2CEB94C}" srcOrd="1" destOrd="0" presId="urn:microsoft.com/office/officeart/2005/8/layout/hierarchy2"/>
    <dgm:cxn modelId="{47A6E981-8799-4D0B-AE98-50807FD10931}" type="presParOf" srcId="{4C688751-0D76-4254-A995-5CF8C2CEB94C}" destId="{C8428986-A79B-4074-83EC-163B6C9654D5}" srcOrd="0" destOrd="0" presId="urn:microsoft.com/office/officeart/2005/8/layout/hierarchy2"/>
    <dgm:cxn modelId="{90D79F16-1F4C-441E-B41C-57F97F2A5D38}" type="presParOf" srcId="{4C688751-0D76-4254-A995-5CF8C2CEB94C}" destId="{A08C17F3-F562-407D-9736-024FC4A096A6}" srcOrd="1" destOrd="0" presId="urn:microsoft.com/office/officeart/2005/8/layout/hierarchy2"/>
    <dgm:cxn modelId="{A8F7017A-1CC3-486D-B72F-7BF79E5CFBED}" type="presParOf" srcId="{A6ED965C-33DF-43C8-AB20-CF734113F82A}" destId="{F23813C9-5521-44FE-BE08-99A683A1A6F5}" srcOrd="2" destOrd="0" presId="urn:microsoft.com/office/officeart/2005/8/layout/hierarchy2"/>
    <dgm:cxn modelId="{3222BE61-F9EE-4A34-991E-FF61E3EA35A3}" type="presParOf" srcId="{F23813C9-5521-44FE-BE08-99A683A1A6F5}" destId="{5C2B798C-8700-4E96-AD20-8E96BBDB120F}" srcOrd="0" destOrd="0" presId="urn:microsoft.com/office/officeart/2005/8/layout/hierarchy2"/>
    <dgm:cxn modelId="{386A1EDC-DEB2-42BC-8AD2-F3D17839C66F}" type="presParOf" srcId="{A6ED965C-33DF-43C8-AB20-CF734113F82A}" destId="{26E177DB-06B5-4C9C-81E3-0B0AF53C0D80}" srcOrd="3" destOrd="0" presId="urn:microsoft.com/office/officeart/2005/8/layout/hierarchy2"/>
    <dgm:cxn modelId="{E706062C-FC46-4BF9-9F52-24400B600BA0}" type="presParOf" srcId="{26E177DB-06B5-4C9C-81E3-0B0AF53C0D80}" destId="{53BDE144-7CD1-47D8-BBD8-DBCBA2541CE2}" srcOrd="0" destOrd="0" presId="urn:microsoft.com/office/officeart/2005/8/layout/hierarchy2"/>
    <dgm:cxn modelId="{BD581F6F-1248-4E8D-A3FC-B6D5F4EA4CDD}" type="presParOf" srcId="{26E177DB-06B5-4C9C-81E3-0B0AF53C0D80}" destId="{733BF1E2-A13C-4C5E-8754-0405D9D46D6D}" srcOrd="1" destOrd="0" presId="urn:microsoft.com/office/officeart/2005/8/layout/hierarchy2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9D1E321-7400-4504-A189-54D27DF52B03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DBE0E4B-E55B-4ADF-B94C-EB9A784CF7E1}">
      <dgm:prSet phldrT="[Текст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pPr algn="l"/>
          <a:r>
            <a:rPr lang="ru-RU" sz="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8 администраций муниципальных образований городских округов городов республиканского значения</a:t>
          </a:r>
        </a:p>
      </dgm:t>
    </dgm:pt>
    <dgm:pt modelId="{C89D3517-DDCF-45BF-860F-B172D326778C}" type="parTrans" cxnId="{1DB7BBD4-8D68-412C-A297-10AB9D341D5B}">
      <dgm:prSet/>
      <dgm:spPr/>
      <dgm:t>
        <a:bodyPr/>
        <a:lstStyle/>
        <a:p>
          <a:endParaRPr lang="ru-RU" sz="800"/>
        </a:p>
      </dgm:t>
    </dgm:pt>
    <dgm:pt modelId="{0373630A-2538-4013-91F1-0F13CE5E4827}" type="sibTrans" cxnId="{1DB7BBD4-8D68-412C-A297-10AB9D341D5B}">
      <dgm:prSet/>
      <dgm:spPr/>
      <dgm:t>
        <a:bodyPr/>
        <a:lstStyle/>
        <a:p>
          <a:endParaRPr lang="ru-RU" sz="800"/>
        </a:p>
      </dgm:t>
    </dgm:pt>
    <dgm:pt modelId="{877D4144-63A6-431F-AFF5-C4289110ABC3}">
      <dgm:prSet phldrT="[Текст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12 комитетов, инспекций, служб, управлений, иных исполнительных органов</a:t>
          </a:r>
        </a:p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Луганской Народной Республики</a:t>
          </a:r>
          <a:endParaRPr lang="ru-RU" sz="8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1940993-728D-4574-B99C-06EF717D2396}" type="parTrans" cxnId="{297F2532-FACE-48D5-8152-BF1158AB9982}">
      <dgm:prSet/>
      <dgm:spPr/>
      <dgm:t>
        <a:bodyPr/>
        <a:lstStyle/>
        <a:p>
          <a:endParaRPr lang="ru-RU" sz="800"/>
        </a:p>
      </dgm:t>
    </dgm:pt>
    <dgm:pt modelId="{5C6A6F04-6BB1-432B-BBDD-7E2B32E02854}" type="sibTrans" cxnId="{297F2532-FACE-48D5-8152-BF1158AB9982}">
      <dgm:prSet/>
      <dgm:spPr/>
      <dgm:t>
        <a:bodyPr/>
        <a:lstStyle/>
        <a:p>
          <a:endParaRPr lang="ru-RU" sz="800"/>
        </a:p>
      </dgm:t>
    </dgm:pt>
    <dgm:pt modelId="{B2C66A9B-E229-471F-BCDC-93FBDBA68108}">
      <dgm:prSet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16 администраций муниципальных округов муниципальных образований, входящих в состав муниципального округа</a:t>
          </a:r>
          <a:endParaRPr lang="ru-RU" sz="800" dirty="0"/>
        </a:p>
      </dgm:t>
    </dgm:pt>
    <dgm:pt modelId="{9E1FA55E-FF16-4F0D-9D76-437D2192484A}" type="parTrans" cxnId="{03337C24-ED6B-4F22-9677-FD4DC50799CD}">
      <dgm:prSet/>
      <dgm:spPr/>
      <dgm:t>
        <a:bodyPr/>
        <a:lstStyle/>
        <a:p>
          <a:endParaRPr lang="ru-RU" sz="800"/>
        </a:p>
      </dgm:t>
    </dgm:pt>
    <dgm:pt modelId="{9BD3E951-8085-45F1-9983-5556E72A4BC2}" type="sibTrans" cxnId="{03337C24-ED6B-4F22-9677-FD4DC50799CD}">
      <dgm:prSet/>
      <dgm:spPr/>
      <dgm:t>
        <a:bodyPr/>
        <a:lstStyle/>
        <a:p>
          <a:endParaRPr lang="ru-RU" sz="800"/>
        </a:p>
      </dgm:t>
    </dgm:pt>
    <dgm:pt modelId="{1F60048E-1DBE-4659-80FF-AB97F87DAE50}">
      <dgm:prSet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18 министерств </a:t>
          </a:r>
        </a:p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Луганской Народной Республики</a:t>
          </a:r>
          <a:endParaRPr lang="ru-RU" sz="8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0C1ACD9-530D-44F6-8973-F6F93A15BF39}" type="parTrans" cxnId="{9E7DFCB9-DFE8-48C8-88CF-29EEBB8689C1}">
      <dgm:prSet/>
      <dgm:spPr/>
      <dgm:t>
        <a:bodyPr/>
        <a:lstStyle/>
        <a:p>
          <a:endParaRPr lang="ru-RU" sz="800"/>
        </a:p>
      </dgm:t>
    </dgm:pt>
    <dgm:pt modelId="{4EB74DD1-6F23-4FC9-87DF-48EFEA97A461}" type="sibTrans" cxnId="{9E7DFCB9-DFE8-48C8-88CF-29EEBB8689C1}">
      <dgm:prSet/>
      <dgm:spPr/>
      <dgm:t>
        <a:bodyPr/>
        <a:lstStyle/>
        <a:p>
          <a:endParaRPr lang="ru-RU" sz="800"/>
        </a:p>
      </dgm:t>
    </dgm:pt>
    <dgm:pt modelId="{8B8F8B53-CF4C-4538-8533-4AAE47D155CE}">
      <dgm:prSet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24 совета муниципальных округов муниципальных образований, входящих в состав муниципального округа</a:t>
          </a:r>
          <a:endParaRPr lang="ru-RU" sz="8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642A746-773B-4474-967E-5E120244762E}" type="parTrans" cxnId="{9723361B-FCDB-44B3-A447-5056EE934C78}">
      <dgm:prSet/>
      <dgm:spPr/>
      <dgm:t>
        <a:bodyPr/>
        <a:lstStyle/>
        <a:p>
          <a:endParaRPr lang="ru-RU" sz="800"/>
        </a:p>
      </dgm:t>
    </dgm:pt>
    <dgm:pt modelId="{819DF657-102C-4051-B60E-6C24C8D1DA9D}" type="sibTrans" cxnId="{9723361B-FCDB-44B3-A447-5056EE934C78}">
      <dgm:prSet/>
      <dgm:spPr/>
      <dgm:t>
        <a:bodyPr/>
        <a:lstStyle/>
        <a:p>
          <a:endParaRPr lang="ru-RU" sz="800"/>
        </a:p>
      </dgm:t>
    </dgm:pt>
    <dgm:pt modelId="{82ED8011-16E6-4D4A-9744-5BDCAC900D67}" type="pres">
      <dgm:prSet presAssocID="{A9D1E321-7400-4504-A189-54D27DF52B03}" presName="linear" presStyleCnt="0">
        <dgm:presLayoutVars>
          <dgm:dir/>
          <dgm:resizeHandles val="exact"/>
        </dgm:presLayoutVars>
      </dgm:prSet>
      <dgm:spPr/>
    </dgm:pt>
    <dgm:pt modelId="{592B4FB4-DB77-4DC2-A2EC-8CEC670142E6}" type="pres">
      <dgm:prSet presAssocID="{2DBE0E4B-E55B-4ADF-B94C-EB9A784CF7E1}" presName="comp" presStyleCnt="0"/>
      <dgm:spPr/>
    </dgm:pt>
    <dgm:pt modelId="{6BEA49C4-B10E-4FEB-9A31-8C66D2EE3BD0}" type="pres">
      <dgm:prSet presAssocID="{2DBE0E4B-E55B-4ADF-B94C-EB9A784CF7E1}" presName="box" presStyleLbl="node1" presStyleIdx="0" presStyleCnt="5" custLinFactNeighborX="187" custLinFactNeighborY="-8305"/>
      <dgm:spPr/>
    </dgm:pt>
    <dgm:pt modelId="{87DF6E7E-AA95-42B3-AE34-7645FF9DB54F}" type="pres">
      <dgm:prSet presAssocID="{2DBE0E4B-E55B-4ADF-B94C-EB9A784CF7E1}" presName="img" presStyleLbl="fgImgPlace1" presStyleIdx="0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t="-10000" b="-10000"/>
          </a:stretch>
        </a:blipFill>
      </dgm:spPr>
      <dgm:extLst>
        <a:ext uri="{E40237B7-FDA0-4F09-8148-C483321AD2D9}">
          <dgm14:cNvPr xmlns:dgm14="http://schemas.microsoft.com/office/drawing/2010/diagram" id="0" name="" descr="Пейзаж замка"/>
        </a:ext>
      </dgm:extLst>
    </dgm:pt>
    <dgm:pt modelId="{9FA2BFA4-58D3-45C0-BD43-C223A60DD713}" type="pres">
      <dgm:prSet presAssocID="{2DBE0E4B-E55B-4ADF-B94C-EB9A784CF7E1}" presName="text" presStyleLbl="node1" presStyleIdx="0" presStyleCnt="5">
        <dgm:presLayoutVars>
          <dgm:bulletEnabled val="1"/>
        </dgm:presLayoutVars>
      </dgm:prSet>
      <dgm:spPr/>
    </dgm:pt>
    <dgm:pt modelId="{C42A1AD9-D509-42AC-B41D-58310E5DCAB1}" type="pres">
      <dgm:prSet presAssocID="{0373630A-2538-4013-91F1-0F13CE5E4827}" presName="spacer" presStyleCnt="0"/>
      <dgm:spPr/>
    </dgm:pt>
    <dgm:pt modelId="{EA0BCB68-2BDE-42EC-8388-F14D6AD031DA}" type="pres">
      <dgm:prSet presAssocID="{B2C66A9B-E229-471F-BCDC-93FBDBA68108}" presName="comp" presStyleCnt="0"/>
      <dgm:spPr/>
    </dgm:pt>
    <dgm:pt modelId="{2FD874D0-261D-4EFF-903A-8398489BF92D}" type="pres">
      <dgm:prSet presAssocID="{B2C66A9B-E229-471F-BCDC-93FBDBA68108}" presName="box" presStyleLbl="node1" presStyleIdx="1" presStyleCnt="5"/>
      <dgm:spPr/>
    </dgm:pt>
    <dgm:pt modelId="{2B29FB4E-AB3E-4596-B339-6C4CF0E6900A}" type="pres">
      <dgm:prSet presAssocID="{B2C66A9B-E229-471F-BCDC-93FBDBA68108}" presName="img" presStyleLbl="fgImgPlace1" presStyleIdx="1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 t="-51000" b="-51000"/>
          </a:stretch>
        </a:blipFill>
      </dgm:spPr>
      <dgm:extLst>
        <a:ext uri="{E40237B7-FDA0-4F09-8148-C483321AD2D9}">
          <dgm14:cNvPr xmlns:dgm14="http://schemas.microsoft.com/office/drawing/2010/diagram" id="0" name="" descr="Пейзаж шоссе"/>
        </a:ext>
      </dgm:extLst>
    </dgm:pt>
    <dgm:pt modelId="{8EDC73AC-7D33-43FC-A73F-AC4EA7D857AA}" type="pres">
      <dgm:prSet presAssocID="{B2C66A9B-E229-471F-BCDC-93FBDBA68108}" presName="text" presStyleLbl="node1" presStyleIdx="1" presStyleCnt="5">
        <dgm:presLayoutVars>
          <dgm:bulletEnabled val="1"/>
        </dgm:presLayoutVars>
      </dgm:prSet>
      <dgm:spPr/>
    </dgm:pt>
    <dgm:pt modelId="{D4C19579-197C-4C7D-8F42-ABDDB9DBF583}" type="pres">
      <dgm:prSet presAssocID="{9BD3E951-8085-45F1-9983-5556E72A4BC2}" presName="spacer" presStyleCnt="0"/>
      <dgm:spPr/>
    </dgm:pt>
    <dgm:pt modelId="{B857EEE6-C92B-48DC-98C5-AE0D03F7DCD4}" type="pres">
      <dgm:prSet presAssocID="{8B8F8B53-CF4C-4538-8533-4AAE47D155CE}" presName="comp" presStyleCnt="0"/>
      <dgm:spPr/>
    </dgm:pt>
    <dgm:pt modelId="{C5A064C3-F21E-405A-A81D-911E9F6905B9}" type="pres">
      <dgm:prSet presAssocID="{8B8F8B53-CF4C-4538-8533-4AAE47D155CE}" presName="box" presStyleLbl="node1" presStyleIdx="2" presStyleCnt="5"/>
      <dgm:spPr/>
    </dgm:pt>
    <dgm:pt modelId="{0F799F4B-3ABB-4AA4-BF48-496251660B5C}" type="pres">
      <dgm:prSet presAssocID="{8B8F8B53-CF4C-4538-8533-4AAE47D155CE}" presName="img" presStyleLbl="fgImgPlace1" presStyleIdx="2" presStyleCnt="5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 t="-51000" b="-51000"/>
          </a:stretch>
        </a:blipFill>
      </dgm:spPr>
      <dgm:extLst>
        <a:ext uri="{E40237B7-FDA0-4F09-8148-C483321AD2D9}">
          <dgm14:cNvPr xmlns:dgm14="http://schemas.microsoft.com/office/drawing/2010/diagram" id="0" name="" descr="Пейзаж фермы"/>
        </a:ext>
      </dgm:extLst>
    </dgm:pt>
    <dgm:pt modelId="{DD5E108C-F498-471D-9E37-CDED05C9223E}" type="pres">
      <dgm:prSet presAssocID="{8B8F8B53-CF4C-4538-8533-4AAE47D155CE}" presName="text" presStyleLbl="node1" presStyleIdx="2" presStyleCnt="5">
        <dgm:presLayoutVars>
          <dgm:bulletEnabled val="1"/>
        </dgm:presLayoutVars>
      </dgm:prSet>
      <dgm:spPr/>
    </dgm:pt>
    <dgm:pt modelId="{891F2B66-4C18-4A0E-87E6-79D70FD0D41C}" type="pres">
      <dgm:prSet presAssocID="{819DF657-102C-4051-B60E-6C24C8D1DA9D}" presName="spacer" presStyleCnt="0"/>
      <dgm:spPr/>
    </dgm:pt>
    <dgm:pt modelId="{99C341C5-127D-4E8C-B483-02EDA9057323}" type="pres">
      <dgm:prSet presAssocID="{1F60048E-1DBE-4659-80FF-AB97F87DAE50}" presName="comp" presStyleCnt="0"/>
      <dgm:spPr/>
    </dgm:pt>
    <dgm:pt modelId="{7A0828CA-8ABF-461E-AB0D-3EBBBDF2F15F}" type="pres">
      <dgm:prSet presAssocID="{1F60048E-1DBE-4659-80FF-AB97F87DAE50}" presName="box" presStyleLbl="node1" presStyleIdx="3" presStyleCnt="5" custLinFactNeighborX="-466" custLinFactNeighborY="2267"/>
      <dgm:spPr/>
    </dgm:pt>
    <dgm:pt modelId="{D513F9A2-915D-429B-8A49-AA196237DBF9}" type="pres">
      <dgm:prSet presAssocID="{1F60048E-1DBE-4659-80FF-AB97F87DAE50}" presName="img" presStyleLbl="fgImgPlace1" presStyleIdx="3" presStyleCnt="5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 t="-51000" b="-51000"/>
          </a:stretch>
        </a:blipFill>
      </dgm:spPr>
      <dgm:extLst>
        <a:ext uri="{E40237B7-FDA0-4F09-8148-C483321AD2D9}">
          <dgm14:cNvPr xmlns:dgm14="http://schemas.microsoft.com/office/drawing/2010/diagram" id="0" name="" descr="Пейзаж фермы"/>
        </a:ext>
      </dgm:extLst>
    </dgm:pt>
    <dgm:pt modelId="{985CBEE3-FCAC-49FB-9B40-D8FF6BF35AD3}" type="pres">
      <dgm:prSet presAssocID="{1F60048E-1DBE-4659-80FF-AB97F87DAE50}" presName="text" presStyleLbl="node1" presStyleIdx="3" presStyleCnt="5">
        <dgm:presLayoutVars>
          <dgm:bulletEnabled val="1"/>
        </dgm:presLayoutVars>
      </dgm:prSet>
      <dgm:spPr/>
    </dgm:pt>
    <dgm:pt modelId="{C6E28C9E-A9B0-4B80-8265-8CB3E0730C76}" type="pres">
      <dgm:prSet presAssocID="{4EB74DD1-6F23-4FC9-87DF-48EFEA97A461}" presName="spacer" presStyleCnt="0"/>
      <dgm:spPr/>
    </dgm:pt>
    <dgm:pt modelId="{DB379E6B-34B8-47F3-87AE-0923475CB3F6}" type="pres">
      <dgm:prSet presAssocID="{877D4144-63A6-431F-AFF5-C4289110ABC3}" presName="comp" presStyleCnt="0"/>
      <dgm:spPr/>
    </dgm:pt>
    <dgm:pt modelId="{1B65FA38-27B3-4C7F-B331-D0707781D51F}" type="pres">
      <dgm:prSet presAssocID="{877D4144-63A6-431F-AFF5-C4289110ABC3}" presName="box" presStyleLbl="node1" presStyleIdx="4" presStyleCnt="5"/>
      <dgm:spPr/>
    </dgm:pt>
    <dgm:pt modelId="{FC01D767-8FF1-4E99-9B8D-3EF96BF6E362}" type="pres">
      <dgm:prSet presAssocID="{877D4144-63A6-431F-AFF5-C4289110ABC3}" presName="img" presStyleLbl="fgImgPlace1" presStyleIdx="4" presStyleCnt="5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 t="-10000" b="-10000"/>
          </a:stretch>
        </a:blipFill>
      </dgm:spPr>
      <dgm:extLst>
        <a:ext uri="{E40237B7-FDA0-4F09-8148-C483321AD2D9}">
          <dgm14:cNvPr xmlns:dgm14="http://schemas.microsoft.com/office/drawing/2010/diagram" id="0" name="" descr="Загородная сцена"/>
        </a:ext>
      </dgm:extLst>
    </dgm:pt>
    <dgm:pt modelId="{CBCC5C2E-ED40-4A1D-B4E1-1FDC06228204}" type="pres">
      <dgm:prSet presAssocID="{877D4144-63A6-431F-AFF5-C4289110ABC3}" presName="text" presStyleLbl="node1" presStyleIdx="4" presStyleCnt="5">
        <dgm:presLayoutVars>
          <dgm:bulletEnabled val="1"/>
        </dgm:presLayoutVars>
      </dgm:prSet>
      <dgm:spPr/>
    </dgm:pt>
  </dgm:ptLst>
  <dgm:cxnLst>
    <dgm:cxn modelId="{08452C0E-AA7B-48AA-B7D2-FA05E7094775}" type="presOf" srcId="{877D4144-63A6-431F-AFF5-C4289110ABC3}" destId="{CBCC5C2E-ED40-4A1D-B4E1-1FDC06228204}" srcOrd="1" destOrd="0" presId="urn:microsoft.com/office/officeart/2005/8/layout/vList4"/>
    <dgm:cxn modelId="{77566E14-CD82-404F-B68A-7415826FCA76}" type="presOf" srcId="{877D4144-63A6-431F-AFF5-C4289110ABC3}" destId="{1B65FA38-27B3-4C7F-B331-D0707781D51F}" srcOrd="0" destOrd="0" presId="urn:microsoft.com/office/officeart/2005/8/layout/vList4"/>
    <dgm:cxn modelId="{9723361B-FCDB-44B3-A447-5056EE934C78}" srcId="{A9D1E321-7400-4504-A189-54D27DF52B03}" destId="{8B8F8B53-CF4C-4538-8533-4AAE47D155CE}" srcOrd="2" destOrd="0" parTransId="{7642A746-773B-4474-967E-5E120244762E}" sibTransId="{819DF657-102C-4051-B60E-6C24C8D1DA9D}"/>
    <dgm:cxn modelId="{779F2E22-8EF7-46E4-A1AD-AF8EB659A1DD}" type="presOf" srcId="{B2C66A9B-E229-471F-BCDC-93FBDBA68108}" destId="{2FD874D0-261D-4EFF-903A-8398489BF92D}" srcOrd="0" destOrd="0" presId="urn:microsoft.com/office/officeart/2005/8/layout/vList4"/>
    <dgm:cxn modelId="{03337C24-ED6B-4F22-9677-FD4DC50799CD}" srcId="{A9D1E321-7400-4504-A189-54D27DF52B03}" destId="{B2C66A9B-E229-471F-BCDC-93FBDBA68108}" srcOrd="1" destOrd="0" parTransId="{9E1FA55E-FF16-4F0D-9D76-437D2192484A}" sibTransId="{9BD3E951-8085-45F1-9983-5556E72A4BC2}"/>
    <dgm:cxn modelId="{297F2532-FACE-48D5-8152-BF1158AB9982}" srcId="{A9D1E321-7400-4504-A189-54D27DF52B03}" destId="{877D4144-63A6-431F-AFF5-C4289110ABC3}" srcOrd="4" destOrd="0" parTransId="{61940993-728D-4574-B99C-06EF717D2396}" sibTransId="{5C6A6F04-6BB1-432B-BBDD-7E2B32E02854}"/>
    <dgm:cxn modelId="{431BF751-4829-44BC-B24A-F996670E35A4}" type="presOf" srcId="{B2C66A9B-E229-471F-BCDC-93FBDBA68108}" destId="{8EDC73AC-7D33-43FC-A73F-AC4EA7D857AA}" srcOrd="1" destOrd="0" presId="urn:microsoft.com/office/officeart/2005/8/layout/vList4"/>
    <dgm:cxn modelId="{D1219D58-85DE-40D0-9DDA-1D024521260A}" type="presOf" srcId="{8B8F8B53-CF4C-4538-8533-4AAE47D155CE}" destId="{DD5E108C-F498-471D-9E37-CDED05C9223E}" srcOrd="1" destOrd="0" presId="urn:microsoft.com/office/officeart/2005/8/layout/vList4"/>
    <dgm:cxn modelId="{44937593-F7AA-4A89-A216-238CF0ABD814}" type="presOf" srcId="{8B8F8B53-CF4C-4538-8533-4AAE47D155CE}" destId="{C5A064C3-F21E-405A-A81D-911E9F6905B9}" srcOrd="0" destOrd="0" presId="urn:microsoft.com/office/officeart/2005/8/layout/vList4"/>
    <dgm:cxn modelId="{FF1C4B99-0B30-43C1-ABC1-949D7BF6D6EA}" type="presOf" srcId="{2DBE0E4B-E55B-4ADF-B94C-EB9A784CF7E1}" destId="{9FA2BFA4-58D3-45C0-BD43-C223A60DD713}" srcOrd="1" destOrd="0" presId="urn:microsoft.com/office/officeart/2005/8/layout/vList4"/>
    <dgm:cxn modelId="{6DF2F99C-1063-4D33-9EB2-02C3575E79E9}" type="presOf" srcId="{A9D1E321-7400-4504-A189-54D27DF52B03}" destId="{82ED8011-16E6-4D4A-9744-5BDCAC900D67}" srcOrd="0" destOrd="0" presId="urn:microsoft.com/office/officeart/2005/8/layout/vList4"/>
    <dgm:cxn modelId="{863651B1-BF6E-4719-A465-FFB9EE0A6255}" type="presOf" srcId="{1F60048E-1DBE-4659-80FF-AB97F87DAE50}" destId="{985CBEE3-FCAC-49FB-9B40-D8FF6BF35AD3}" srcOrd="1" destOrd="0" presId="urn:microsoft.com/office/officeart/2005/8/layout/vList4"/>
    <dgm:cxn modelId="{75247AB2-1596-4AB8-B89C-275CE82756ED}" type="presOf" srcId="{1F60048E-1DBE-4659-80FF-AB97F87DAE50}" destId="{7A0828CA-8ABF-461E-AB0D-3EBBBDF2F15F}" srcOrd="0" destOrd="0" presId="urn:microsoft.com/office/officeart/2005/8/layout/vList4"/>
    <dgm:cxn modelId="{9E7DFCB9-DFE8-48C8-88CF-29EEBB8689C1}" srcId="{A9D1E321-7400-4504-A189-54D27DF52B03}" destId="{1F60048E-1DBE-4659-80FF-AB97F87DAE50}" srcOrd="3" destOrd="0" parTransId="{60C1ACD9-530D-44F6-8973-F6F93A15BF39}" sibTransId="{4EB74DD1-6F23-4FC9-87DF-48EFEA97A461}"/>
    <dgm:cxn modelId="{1DB7BBD4-8D68-412C-A297-10AB9D341D5B}" srcId="{A9D1E321-7400-4504-A189-54D27DF52B03}" destId="{2DBE0E4B-E55B-4ADF-B94C-EB9A784CF7E1}" srcOrd="0" destOrd="0" parTransId="{C89D3517-DDCF-45BF-860F-B172D326778C}" sibTransId="{0373630A-2538-4013-91F1-0F13CE5E4827}"/>
    <dgm:cxn modelId="{1E63C5DD-260C-4D4A-A8BA-F6EA29EF94AD}" type="presOf" srcId="{2DBE0E4B-E55B-4ADF-B94C-EB9A784CF7E1}" destId="{6BEA49C4-B10E-4FEB-9A31-8C66D2EE3BD0}" srcOrd="0" destOrd="0" presId="urn:microsoft.com/office/officeart/2005/8/layout/vList4"/>
    <dgm:cxn modelId="{5B2451CE-E16E-450F-AB65-DF7E7CDE03B7}" type="presParOf" srcId="{82ED8011-16E6-4D4A-9744-5BDCAC900D67}" destId="{592B4FB4-DB77-4DC2-A2EC-8CEC670142E6}" srcOrd="0" destOrd="0" presId="urn:microsoft.com/office/officeart/2005/8/layout/vList4"/>
    <dgm:cxn modelId="{153E9428-88B6-44A0-BE94-85EC69C0A43B}" type="presParOf" srcId="{592B4FB4-DB77-4DC2-A2EC-8CEC670142E6}" destId="{6BEA49C4-B10E-4FEB-9A31-8C66D2EE3BD0}" srcOrd="0" destOrd="0" presId="urn:microsoft.com/office/officeart/2005/8/layout/vList4"/>
    <dgm:cxn modelId="{1E9697DE-030B-4AC7-B218-DC5017F5B17A}" type="presParOf" srcId="{592B4FB4-DB77-4DC2-A2EC-8CEC670142E6}" destId="{87DF6E7E-AA95-42B3-AE34-7645FF9DB54F}" srcOrd="1" destOrd="0" presId="urn:microsoft.com/office/officeart/2005/8/layout/vList4"/>
    <dgm:cxn modelId="{056513F8-4C18-4381-8946-E2BE2E61A1FE}" type="presParOf" srcId="{592B4FB4-DB77-4DC2-A2EC-8CEC670142E6}" destId="{9FA2BFA4-58D3-45C0-BD43-C223A60DD713}" srcOrd="2" destOrd="0" presId="urn:microsoft.com/office/officeart/2005/8/layout/vList4"/>
    <dgm:cxn modelId="{74BB763C-8E83-4B7D-857F-7670CE45334C}" type="presParOf" srcId="{82ED8011-16E6-4D4A-9744-5BDCAC900D67}" destId="{C42A1AD9-D509-42AC-B41D-58310E5DCAB1}" srcOrd="1" destOrd="0" presId="urn:microsoft.com/office/officeart/2005/8/layout/vList4"/>
    <dgm:cxn modelId="{0C1D9386-326C-4E67-A5E4-0EFD78AD1F55}" type="presParOf" srcId="{82ED8011-16E6-4D4A-9744-5BDCAC900D67}" destId="{EA0BCB68-2BDE-42EC-8388-F14D6AD031DA}" srcOrd="2" destOrd="0" presId="urn:microsoft.com/office/officeart/2005/8/layout/vList4"/>
    <dgm:cxn modelId="{F876E586-91BB-41E4-A1F0-8A1E0C9B4D64}" type="presParOf" srcId="{EA0BCB68-2BDE-42EC-8388-F14D6AD031DA}" destId="{2FD874D0-261D-4EFF-903A-8398489BF92D}" srcOrd="0" destOrd="0" presId="urn:microsoft.com/office/officeart/2005/8/layout/vList4"/>
    <dgm:cxn modelId="{AE32E4B0-59ED-44DD-AC47-CE5190303402}" type="presParOf" srcId="{EA0BCB68-2BDE-42EC-8388-F14D6AD031DA}" destId="{2B29FB4E-AB3E-4596-B339-6C4CF0E6900A}" srcOrd="1" destOrd="0" presId="urn:microsoft.com/office/officeart/2005/8/layout/vList4"/>
    <dgm:cxn modelId="{2C24E54A-F37D-43FC-B641-C880E40A2FEA}" type="presParOf" srcId="{EA0BCB68-2BDE-42EC-8388-F14D6AD031DA}" destId="{8EDC73AC-7D33-43FC-A73F-AC4EA7D857AA}" srcOrd="2" destOrd="0" presId="urn:microsoft.com/office/officeart/2005/8/layout/vList4"/>
    <dgm:cxn modelId="{D97D0A42-29C6-492F-A9FB-08E8605D71F8}" type="presParOf" srcId="{82ED8011-16E6-4D4A-9744-5BDCAC900D67}" destId="{D4C19579-197C-4C7D-8F42-ABDDB9DBF583}" srcOrd="3" destOrd="0" presId="urn:microsoft.com/office/officeart/2005/8/layout/vList4"/>
    <dgm:cxn modelId="{71D923A8-0C75-45A9-8AEA-30EEB1339001}" type="presParOf" srcId="{82ED8011-16E6-4D4A-9744-5BDCAC900D67}" destId="{B857EEE6-C92B-48DC-98C5-AE0D03F7DCD4}" srcOrd="4" destOrd="0" presId="urn:microsoft.com/office/officeart/2005/8/layout/vList4"/>
    <dgm:cxn modelId="{CF98963A-9D42-4BE5-8572-D38F7F582474}" type="presParOf" srcId="{B857EEE6-C92B-48DC-98C5-AE0D03F7DCD4}" destId="{C5A064C3-F21E-405A-A81D-911E9F6905B9}" srcOrd="0" destOrd="0" presId="urn:microsoft.com/office/officeart/2005/8/layout/vList4"/>
    <dgm:cxn modelId="{6F9EFA53-9561-4239-A3BD-2686A18C19BD}" type="presParOf" srcId="{B857EEE6-C92B-48DC-98C5-AE0D03F7DCD4}" destId="{0F799F4B-3ABB-4AA4-BF48-496251660B5C}" srcOrd="1" destOrd="0" presId="urn:microsoft.com/office/officeart/2005/8/layout/vList4"/>
    <dgm:cxn modelId="{A146691E-4A0F-47A1-9C43-8AFA7F11B07C}" type="presParOf" srcId="{B857EEE6-C92B-48DC-98C5-AE0D03F7DCD4}" destId="{DD5E108C-F498-471D-9E37-CDED05C9223E}" srcOrd="2" destOrd="0" presId="urn:microsoft.com/office/officeart/2005/8/layout/vList4"/>
    <dgm:cxn modelId="{B3FD7664-9CFF-434C-8633-B8756E83B8FF}" type="presParOf" srcId="{82ED8011-16E6-4D4A-9744-5BDCAC900D67}" destId="{891F2B66-4C18-4A0E-87E6-79D70FD0D41C}" srcOrd="5" destOrd="0" presId="urn:microsoft.com/office/officeart/2005/8/layout/vList4"/>
    <dgm:cxn modelId="{6F2FE504-1BB0-4E5D-BDE6-B5A72FECEE3A}" type="presParOf" srcId="{82ED8011-16E6-4D4A-9744-5BDCAC900D67}" destId="{99C341C5-127D-4E8C-B483-02EDA9057323}" srcOrd="6" destOrd="0" presId="urn:microsoft.com/office/officeart/2005/8/layout/vList4"/>
    <dgm:cxn modelId="{8FFFDEEF-CA70-4D02-B690-CE23B1B6184C}" type="presParOf" srcId="{99C341C5-127D-4E8C-B483-02EDA9057323}" destId="{7A0828CA-8ABF-461E-AB0D-3EBBBDF2F15F}" srcOrd="0" destOrd="0" presId="urn:microsoft.com/office/officeart/2005/8/layout/vList4"/>
    <dgm:cxn modelId="{8B600F98-C93C-44E9-A537-DFF451B05A59}" type="presParOf" srcId="{99C341C5-127D-4E8C-B483-02EDA9057323}" destId="{D513F9A2-915D-429B-8A49-AA196237DBF9}" srcOrd="1" destOrd="0" presId="urn:microsoft.com/office/officeart/2005/8/layout/vList4"/>
    <dgm:cxn modelId="{2DE395A0-CEDB-47EC-BF9C-014C8E35C3FD}" type="presParOf" srcId="{99C341C5-127D-4E8C-B483-02EDA9057323}" destId="{985CBEE3-FCAC-49FB-9B40-D8FF6BF35AD3}" srcOrd="2" destOrd="0" presId="urn:microsoft.com/office/officeart/2005/8/layout/vList4"/>
    <dgm:cxn modelId="{5402BE9E-B2B3-4F72-9CBB-98CA4A897D07}" type="presParOf" srcId="{82ED8011-16E6-4D4A-9744-5BDCAC900D67}" destId="{C6E28C9E-A9B0-4B80-8265-8CB3E0730C76}" srcOrd="7" destOrd="0" presId="urn:microsoft.com/office/officeart/2005/8/layout/vList4"/>
    <dgm:cxn modelId="{80705F12-E77B-4945-B64C-A936F46967B7}" type="presParOf" srcId="{82ED8011-16E6-4D4A-9744-5BDCAC900D67}" destId="{DB379E6B-34B8-47F3-87AE-0923475CB3F6}" srcOrd="8" destOrd="0" presId="urn:microsoft.com/office/officeart/2005/8/layout/vList4"/>
    <dgm:cxn modelId="{DCBBE3EE-4680-4B2D-A738-032B0981CB90}" type="presParOf" srcId="{DB379E6B-34B8-47F3-87AE-0923475CB3F6}" destId="{1B65FA38-27B3-4C7F-B331-D0707781D51F}" srcOrd="0" destOrd="0" presId="urn:microsoft.com/office/officeart/2005/8/layout/vList4"/>
    <dgm:cxn modelId="{F556DBBD-A308-4B3F-82CA-8496D6E1C403}" type="presParOf" srcId="{DB379E6B-34B8-47F3-87AE-0923475CB3F6}" destId="{FC01D767-8FF1-4E99-9B8D-3EF96BF6E362}" srcOrd="1" destOrd="0" presId="urn:microsoft.com/office/officeart/2005/8/layout/vList4"/>
    <dgm:cxn modelId="{1803C510-84CD-4B0C-9EF3-7747A91D9D22}" type="presParOf" srcId="{DB379E6B-34B8-47F3-87AE-0923475CB3F6}" destId="{CBCC5C2E-ED40-4A1D-B4E1-1FDC06228204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FBC4935-C3B3-4937-97ED-0366CBCFF0DB}">
      <dsp:nvSpPr>
        <dsp:cNvPr id="0" name=""/>
        <dsp:cNvSpPr/>
      </dsp:nvSpPr>
      <dsp:spPr>
        <a:xfrm>
          <a:off x="0" y="868105"/>
          <a:ext cx="924749" cy="749230"/>
        </a:xfrm>
        <a:prstGeom prst="roundRect">
          <a:avLst>
            <a:gd name="adj" fmla="val 10000"/>
          </a:avLst>
        </a:prstGeom>
        <a:solidFill>
          <a:srgbClr val="99CCFF">
            <a:alpha val="50000"/>
          </a:srgbClr>
        </a:solidFill>
        <a:ln w="19050" cap="rnd" cmpd="sng" algn="ctr">
          <a:noFill/>
          <a:prstDash val="solid"/>
        </a:ln>
        <a:effectLst>
          <a:outerShdw blurRad="76200" dir="13500000" sy="23000" kx="1200000" algn="br" rotWithShape="0">
            <a:prstClr val="black">
              <a:alpha val="2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900" b="1" kern="12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План работы</a:t>
          </a: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900" b="1" kern="12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Счетной палаты</a:t>
          </a: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900" b="1" kern="12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Луганской Народной Республики</a:t>
          </a: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900" b="1" kern="12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на 2024 год</a:t>
          </a:r>
        </a:p>
      </dsp:txBody>
      <dsp:txXfrm>
        <a:off x="21944" y="890049"/>
        <a:ext cx="880861" cy="705342"/>
      </dsp:txXfrm>
    </dsp:sp>
    <dsp:sp modelId="{B93BF7A3-E045-4C8A-848B-ECE8B6777D42}">
      <dsp:nvSpPr>
        <dsp:cNvPr id="0" name=""/>
        <dsp:cNvSpPr/>
      </dsp:nvSpPr>
      <dsp:spPr>
        <a:xfrm rot="17221112">
          <a:off x="723921" y="964903"/>
          <a:ext cx="567856" cy="12643"/>
        </a:xfrm>
        <a:custGeom>
          <a:avLst/>
          <a:gdLst/>
          <a:ahLst/>
          <a:cxnLst/>
          <a:rect l="0" t="0" r="0" b="0"/>
          <a:pathLst>
            <a:path>
              <a:moveTo>
                <a:pt x="0" y="6321"/>
              </a:moveTo>
              <a:lnTo>
                <a:pt x="567856" y="6321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>
        <a:off x="993653" y="957029"/>
        <a:ext cx="28392" cy="28392"/>
      </dsp:txXfrm>
    </dsp:sp>
    <dsp:sp modelId="{B30473E0-72CC-4E6E-9B53-6998A2214C4E}">
      <dsp:nvSpPr>
        <dsp:cNvPr id="0" name=""/>
        <dsp:cNvSpPr/>
      </dsp:nvSpPr>
      <dsp:spPr>
        <a:xfrm>
          <a:off x="1090950" y="428814"/>
          <a:ext cx="1038530" cy="541831"/>
        </a:xfrm>
        <a:prstGeom prst="roundRect">
          <a:avLst>
            <a:gd name="adj" fmla="val 10000"/>
          </a:avLst>
        </a:prstGeom>
        <a:solidFill>
          <a:srgbClr val="99CCFF">
            <a:alpha val="50000"/>
          </a:srgbClr>
        </a:solidFill>
        <a:ln w="19050" cap="rnd" cmpd="sng" algn="ctr">
          <a:noFill/>
          <a:prstDash val="solid"/>
        </a:ln>
        <a:effectLst>
          <a:outerShdw blurRad="76200" dir="13500000" sy="23000" kx="1200000" algn="br" rotWithShape="0">
            <a:prstClr val="black">
              <a:alpha val="2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900" b="1" kern="1200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Контрольные мероприятия</a:t>
          </a: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900" b="1" kern="1200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(111 проверок)</a:t>
          </a:r>
        </a:p>
      </dsp:txBody>
      <dsp:txXfrm>
        <a:off x="1106820" y="444684"/>
        <a:ext cx="1006790" cy="510091"/>
      </dsp:txXfrm>
    </dsp:sp>
    <dsp:sp modelId="{CA4515E3-8ADF-4B3C-B817-A8A6AFFBD03B}">
      <dsp:nvSpPr>
        <dsp:cNvPr id="0" name=""/>
        <dsp:cNvSpPr/>
      </dsp:nvSpPr>
      <dsp:spPr>
        <a:xfrm rot="17366031">
          <a:off x="1989655" y="495802"/>
          <a:ext cx="419089" cy="12643"/>
        </a:xfrm>
        <a:custGeom>
          <a:avLst/>
          <a:gdLst/>
          <a:ahLst/>
          <a:cxnLst/>
          <a:rect l="0" t="0" r="0" b="0"/>
          <a:pathLst>
            <a:path>
              <a:moveTo>
                <a:pt x="0" y="6321"/>
              </a:moveTo>
              <a:lnTo>
                <a:pt x="419089" y="6321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>
        <a:off x="2188723" y="491647"/>
        <a:ext cx="20954" cy="20954"/>
      </dsp:txXfrm>
    </dsp:sp>
    <dsp:sp modelId="{23AB35EA-6D40-4EB9-A7F9-8B5D2F4A099E}">
      <dsp:nvSpPr>
        <dsp:cNvPr id="0" name=""/>
        <dsp:cNvSpPr/>
      </dsp:nvSpPr>
      <dsp:spPr>
        <a:xfrm>
          <a:off x="2268919" y="0"/>
          <a:ext cx="3315330" cy="609036"/>
        </a:xfrm>
        <a:prstGeom prst="round2DiagRect">
          <a:avLst/>
        </a:prstGeom>
        <a:solidFill>
          <a:srgbClr val="99CCFF">
            <a:alpha val="50000"/>
          </a:srgbClr>
        </a:solidFill>
        <a:ln w="19050" cap="rnd" cmpd="sng" algn="ctr">
          <a:noFill/>
          <a:prstDash val="solid"/>
        </a:ln>
        <a:effectLst>
          <a:innerShdw blurRad="63500" dist="50800" dir="18900000">
            <a:prstClr val="black">
              <a:alpha val="50000"/>
            </a:prstClr>
          </a:innerShdw>
          <a:softEdge rad="31750"/>
        </a:effectLst>
        <a:scene3d>
          <a:camera prst="orthographicFront"/>
          <a:lightRig rig="threePt" dir="t"/>
        </a:scene3d>
        <a:sp3d extrusionH="76200" contourW="12700">
          <a:extrusionClr>
            <a:srgbClr val="E6E6E6"/>
          </a:extrusionClr>
          <a:contourClr>
            <a:srgbClr val="99CCFF"/>
          </a:contourClr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900" b="1" kern="12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Проведены 110 внешних проверок бюджетной отчетности</a:t>
          </a: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900" b="1" kern="12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за 2023 год у главных администраторов бюджетных средств  Луганской Народной Республики</a:t>
          </a:r>
        </a:p>
      </dsp:txBody>
      <dsp:txXfrm>
        <a:off x="2298650" y="29731"/>
        <a:ext cx="3255868" cy="549574"/>
      </dsp:txXfrm>
    </dsp:sp>
    <dsp:sp modelId="{6DCF2A3D-7774-4E1C-857B-9E00E65C81A7}">
      <dsp:nvSpPr>
        <dsp:cNvPr id="0" name=""/>
        <dsp:cNvSpPr/>
      </dsp:nvSpPr>
      <dsp:spPr>
        <a:xfrm rot="3861965">
          <a:off x="2038044" y="838703"/>
          <a:ext cx="322312" cy="12643"/>
        </a:xfrm>
        <a:custGeom>
          <a:avLst/>
          <a:gdLst/>
          <a:ahLst/>
          <a:cxnLst/>
          <a:rect l="0" t="0" r="0" b="0"/>
          <a:pathLst>
            <a:path>
              <a:moveTo>
                <a:pt x="0" y="6321"/>
              </a:moveTo>
              <a:lnTo>
                <a:pt x="322312" y="6321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>
        <a:off x="2191142" y="836967"/>
        <a:ext cx="16115" cy="16115"/>
      </dsp:txXfrm>
    </dsp:sp>
    <dsp:sp modelId="{0E599223-864A-4BBD-BD2B-F790F32F05FC}">
      <dsp:nvSpPr>
        <dsp:cNvPr id="0" name=""/>
        <dsp:cNvSpPr/>
      </dsp:nvSpPr>
      <dsp:spPr>
        <a:xfrm>
          <a:off x="2268919" y="685801"/>
          <a:ext cx="3315330" cy="609036"/>
        </a:xfrm>
        <a:prstGeom prst="round2DiagRect">
          <a:avLst/>
        </a:prstGeom>
        <a:solidFill>
          <a:srgbClr val="99CCFF">
            <a:alpha val="50000"/>
          </a:srgbClr>
        </a:solidFill>
        <a:ln w="19050" cap="rnd" cmpd="sng" algn="ctr">
          <a:noFill/>
          <a:prstDash val="solid"/>
        </a:ln>
        <a:effectLst>
          <a:innerShdw blurRad="63500" dist="50800" dir="18900000">
            <a:prstClr val="black">
              <a:alpha val="50000"/>
            </a:prstClr>
          </a:innerShdw>
          <a:softEdge rad="31750"/>
        </a:effectLst>
        <a:scene3d>
          <a:camera prst="orthographicFront"/>
          <a:lightRig rig="threePt" dir="t"/>
        </a:scene3d>
        <a:sp3d extrusionH="76200" contourW="12700">
          <a:extrusionClr>
            <a:srgbClr val="E6E6E6"/>
          </a:extrusionClr>
          <a:contourClr>
            <a:srgbClr val="99CCFF"/>
          </a:contourClr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900" b="1" kern="12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Одна внешняя проверка годового отчета об исполнении бюджета Территориального фонда обязательного медицинского страхования </a:t>
          </a: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900" b="1" kern="12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Луганской Народной Республики за 2023 год </a:t>
          </a:r>
        </a:p>
      </dsp:txBody>
      <dsp:txXfrm>
        <a:off x="2298650" y="715532"/>
        <a:ext cx="3255868" cy="549574"/>
      </dsp:txXfrm>
    </dsp:sp>
    <dsp:sp modelId="{01664480-A125-42BB-A8AF-894A704EAEA3}">
      <dsp:nvSpPr>
        <dsp:cNvPr id="0" name=""/>
        <dsp:cNvSpPr/>
      </dsp:nvSpPr>
      <dsp:spPr>
        <a:xfrm rot="4157712">
          <a:off x="772806" y="1456262"/>
          <a:ext cx="470087" cy="12643"/>
        </a:xfrm>
        <a:custGeom>
          <a:avLst/>
          <a:gdLst/>
          <a:ahLst/>
          <a:cxnLst/>
          <a:rect l="0" t="0" r="0" b="0"/>
          <a:pathLst>
            <a:path>
              <a:moveTo>
                <a:pt x="0" y="6321"/>
              </a:moveTo>
              <a:lnTo>
                <a:pt x="470087" y="6321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>
        <a:off x="996097" y="1450832"/>
        <a:ext cx="23504" cy="23504"/>
      </dsp:txXfrm>
    </dsp:sp>
    <dsp:sp modelId="{7D96D99D-B73C-4724-8B58-BDA271584B8C}">
      <dsp:nvSpPr>
        <dsp:cNvPr id="0" name=""/>
        <dsp:cNvSpPr/>
      </dsp:nvSpPr>
      <dsp:spPr>
        <a:xfrm>
          <a:off x="1090950" y="1414618"/>
          <a:ext cx="1032670" cy="535659"/>
        </a:xfrm>
        <a:prstGeom prst="roundRect">
          <a:avLst>
            <a:gd name="adj" fmla="val 10000"/>
          </a:avLst>
        </a:prstGeom>
        <a:solidFill>
          <a:srgbClr val="99CCFF">
            <a:alpha val="50000"/>
          </a:srgbClr>
        </a:solidFill>
        <a:ln w="19050" cap="rnd" cmpd="sng" algn="ctr">
          <a:noFill/>
          <a:prstDash val="solid"/>
        </a:ln>
        <a:effectLst>
          <a:outerShdw blurRad="76200" dir="13500000" sy="23000" kx="1200000" algn="br" rotWithShape="0">
            <a:prstClr val="black">
              <a:alpha val="2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900" b="1" kern="12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Экспертно-аналитические мероприятия</a:t>
          </a: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900" b="1" kern="12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(2 мероприятия)</a:t>
          </a:r>
        </a:p>
      </dsp:txBody>
      <dsp:txXfrm>
        <a:off x="1106639" y="1430307"/>
        <a:ext cx="1001292" cy="504281"/>
      </dsp:txXfrm>
    </dsp:sp>
    <dsp:sp modelId="{DED126AA-CA2D-4062-95F9-E9EFD7F12225}">
      <dsp:nvSpPr>
        <dsp:cNvPr id="0" name=""/>
        <dsp:cNvSpPr/>
      </dsp:nvSpPr>
      <dsp:spPr>
        <a:xfrm rot="21450357">
          <a:off x="2123551" y="1672961"/>
          <a:ext cx="145436" cy="12643"/>
        </a:xfrm>
        <a:custGeom>
          <a:avLst/>
          <a:gdLst/>
          <a:ahLst/>
          <a:cxnLst/>
          <a:rect l="0" t="0" r="0" b="0"/>
          <a:pathLst>
            <a:path>
              <a:moveTo>
                <a:pt x="0" y="6321"/>
              </a:moveTo>
              <a:lnTo>
                <a:pt x="145436" y="6321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>
        <a:off x="2192634" y="1675647"/>
        <a:ext cx="7271" cy="7271"/>
      </dsp:txXfrm>
    </dsp:sp>
    <dsp:sp modelId="{C8428986-A79B-4074-83EC-163B6C9654D5}">
      <dsp:nvSpPr>
        <dsp:cNvPr id="0" name=""/>
        <dsp:cNvSpPr/>
      </dsp:nvSpPr>
      <dsp:spPr>
        <a:xfrm>
          <a:off x="2268919" y="1371600"/>
          <a:ext cx="3315330" cy="609036"/>
        </a:xfrm>
        <a:prstGeom prst="round2DiagRect">
          <a:avLst/>
        </a:prstGeom>
        <a:solidFill>
          <a:srgbClr val="99CCFF">
            <a:alpha val="50000"/>
          </a:srgbClr>
        </a:solidFill>
        <a:ln w="19050" cap="rnd" cmpd="sng" algn="ctr">
          <a:noFill/>
          <a:prstDash val="solid"/>
        </a:ln>
        <a:effectLst>
          <a:innerShdw blurRad="63500" dist="50800" dir="18900000">
            <a:prstClr val="black">
              <a:alpha val="50000"/>
            </a:prstClr>
          </a:innerShdw>
          <a:softEdge rad="31750"/>
        </a:effectLst>
        <a:scene3d>
          <a:camera prst="orthographicFront"/>
          <a:lightRig rig="threePt" dir="t"/>
        </a:scene3d>
        <a:sp3d extrusionH="76200" contourW="12700">
          <a:extrusionClr>
            <a:srgbClr val="E6E6E6"/>
          </a:extrusionClr>
          <a:contourClr>
            <a:srgbClr val="99CCFF"/>
          </a:contourClr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900" b="1" kern="12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Подготовлено, в соответствии с требованиями статьи 264.4 </a:t>
          </a: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900" b="1" kern="12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БК РФ, заключение на годовой отчет об исполнении бюджета Луганской Народной Республики</a:t>
          </a:r>
        </a:p>
      </dsp:txBody>
      <dsp:txXfrm>
        <a:off x="2298650" y="1401331"/>
        <a:ext cx="3255868" cy="549574"/>
      </dsp:txXfrm>
    </dsp:sp>
    <dsp:sp modelId="{F23813C9-5521-44FE-BE08-99A683A1A6F5}">
      <dsp:nvSpPr>
        <dsp:cNvPr id="0" name=""/>
        <dsp:cNvSpPr/>
      </dsp:nvSpPr>
      <dsp:spPr>
        <a:xfrm rot="4671208">
          <a:off x="1850998" y="2013667"/>
          <a:ext cx="690543" cy="12643"/>
        </a:xfrm>
        <a:custGeom>
          <a:avLst/>
          <a:gdLst/>
          <a:ahLst/>
          <a:cxnLst/>
          <a:rect l="0" t="0" r="0" b="0"/>
          <a:pathLst>
            <a:path>
              <a:moveTo>
                <a:pt x="0" y="6321"/>
              </a:moveTo>
              <a:lnTo>
                <a:pt x="690543" y="6321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>
        <a:off x="2179006" y="2002726"/>
        <a:ext cx="34527" cy="34527"/>
      </dsp:txXfrm>
    </dsp:sp>
    <dsp:sp modelId="{53BDE144-7CD1-47D8-BBD8-DBCBA2541CE2}">
      <dsp:nvSpPr>
        <dsp:cNvPr id="0" name=""/>
        <dsp:cNvSpPr/>
      </dsp:nvSpPr>
      <dsp:spPr>
        <a:xfrm>
          <a:off x="2268919" y="2053013"/>
          <a:ext cx="3315330" cy="609036"/>
        </a:xfrm>
        <a:prstGeom prst="round2DiagRect">
          <a:avLst/>
        </a:prstGeom>
        <a:solidFill>
          <a:srgbClr val="99CCFF">
            <a:alpha val="50000"/>
          </a:srgbClr>
        </a:solidFill>
        <a:ln w="19050" cap="rnd" cmpd="sng" algn="ctr">
          <a:noFill/>
          <a:prstDash val="solid"/>
        </a:ln>
        <a:effectLst>
          <a:innerShdw blurRad="63500" dist="50800" dir="18900000">
            <a:prstClr val="black">
              <a:alpha val="50000"/>
            </a:prstClr>
          </a:innerShdw>
          <a:softEdge rad="31750"/>
        </a:effectLst>
        <a:scene3d>
          <a:camera prst="orthographicFront"/>
          <a:lightRig rig="threePt" dir="t"/>
        </a:scene3d>
        <a:sp3d extrusionH="76200" contourW="12700">
          <a:extrusionClr>
            <a:srgbClr val="E6E6E6"/>
          </a:extrusionClr>
          <a:contourClr>
            <a:srgbClr val="99CCFF"/>
          </a:contourClr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900" b="1" kern="1200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Подготовлено, в соответствии с требованиями статьи 149 </a:t>
          </a:r>
        </a:p>
        <a:p>
          <a:pPr marL="0" lvl="0" indent="0" algn="ctr" defTabSz="40005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900" b="1" kern="1200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БК РФ, заключение на годовой отчет об исполнении бюджета Территориального фонда обязательного медицинского страхования  Луганской Народной Республики</a:t>
          </a:r>
          <a:endParaRPr lang="ru-RU" sz="9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298650" y="2082744"/>
        <a:ext cx="3255868" cy="54957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BEA49C4-B10E-4FEB-9A31-8C66D2EE3BD0}">
      <dsp:nvSpPr>
        <dsp:cNvPr id="0" name=""/>
        <dsp:cNvSpPr/>
      </dsp:nvSpPr>
      <dsp:spPr>
        <a:xfrm>
          <a:off x="0" y="0"/>
          <a:ext cx="3048000" cy="478303"/>
        </a:xfrm>
        <a:prstGeom prst="roundRect">
          <a:avLst>
            <a:gd name="adj" fmla="val 10000"/>
          </a:avLst>
        </a:prstGeom>
        <a:solidFill>
          <a:schemeClr val="accent1">
            <a:lumMod val="60000"/>
            <a:lumOff val="4000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l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8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8 администраций муниципальных образований городских округов городов республиканского значения</a:t>
          </a:r>
        </a:p>
      </dsp:txBody>
      <dsp:txXfrm>
        <a:off x="657430" y="0"/>
        <a:ext cx="2390569" cy="478303"/>
      </dsp:txXfrm>
    </dsp:sp>
    <dsp:sp modelId="{87DF6E7E-AA95-42B3-AE34-7645FF9DB54F}">
      <dsp:nvSpPr>
        <dsp:cNvPr id="0" name=""/>
        <dsp:cNvSpPr/>
      </dsp:nvSpPr>
      <dsp:spPr>
        <a:xfrm>
          <a:off x="47830" y="47830"/>
          <a:ext cx="609600" cy="382642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t="-10000" b="-10000"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FD874D0-261D-4EFF-903A-8398489BF92D}">
      <dsp:nvSpPr>
        <dsp:cNvPr id="0" name=""/>
        <dsp:cNvSpPr/>
      </dsp:nvSpPr>
      <dsp:spPr>
        <a:xfrm>
          <a:off x="0" y="526133"/>
          <a:ext cx="3048000" cy="478303"/>
        </a:xfrm>
        <a:prstGeom prst="roundRect">
          <a:avLst>
            <a:gd name="adj" fmla="val 10000"/>
          </a:avLst>
        </a:prstGeom>
        <a:solidFill>
          <a:schemeClr val="accent1">
            <a:lumMod val="60000"/>
            <a:lumOff val="4000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8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16 администраций муниципальных округов муниципальных образований, входящих в состав муниципального округа</a:t>
          </a:r>
          <a:endParaRPr lang="ru-RU" sz="800" kern="1200" dirty="0"/>
        </a:p>
      </dsp:txBody>
      <dsp:txXfrm>
        <a:off x="657430" y="526133"/>
        <a:ext cx="2390569" cy="478303"/>
      </dsp:txXfrm>
    </dsp:sp>
    <dsp:sp modelId="{2B29FB4E-AB3E-4596-B339-6C4CF0E6900A}">
      <dsp:nvSpPr>
        <dsp:cNvPr id="0" name=""/>
        <dsp:cNvSpPr/>
      </dsp:nvSpPr>
      <dsp:spPr>
        <a:xfrm>
          <a:off x="47830" y="573964"/>
          <a:ext cx="609600" cy="382642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 t="-51000" b="-51000"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5A064C3-F21E-405A-A81D-911E9F6905B9}">
      <dsp:nvSpPr>
        <dsp:cNvPr id="0" name=""/>
        <dsp:cNvSpPr/>
      </dsp:nvSpPr>
      <dsp:spPr>
        <a:xfrm>
          <a:off x="0" y="1052267"/>
          <a:ext cx="3048000" cy="478303"/>
        </a:xfrm>
        <a:prstGeom prst="roundRect">
          <a:avLst>
            <a:gd name="adj" fmla="val 10000"/>
          </a:avLst>
        </a:prstGeom>
        <a:solidFill>
          <a:schemeClr val="accent1">
            <a:lumMod val="60000"/>
            <a:lumOff val="4000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8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24 совета муниципальных округов муниципальных образований, входящих в состав муниципального округа</a:t>
          </a:r>
          <a:endParaRPr lang="ru-RU" sz="8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57430" y="1052267"/>
        <a:ext cx="2390569" cy="478303"/>
      </dsp:txXfrm>
    </dsp:sp>
    <dsp:sp modelId="{0F799F4B-3ABB-4AA4-BF48-496251660B5C}">
      <dsp:nvSpPr>
        <dsp:cNvPr id="0" name=""/>
        <dsp:cNvSpPr/>
      </dsp:nvSpPr>
      <dsp:spPr>
        <a:xfrm>
          <a:off x="47830" y="1100097"/>
          <a:ext cx="609600" cy="382642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 t="-51000" b="-51000"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A0828CA-8ABF-461E-AB0D-3EBBBDF2F15F}">
      <dsp:nvSpPr>
        <dsp:cNvPr id="0" name=""/>
        <dsp:cNvSpPr/>
      </dsp:nvSpPr>
      <dsp:spPr>
        <a:xfrm>
          <a:off x="0" y="1589244"/>
          <a:ext cx="3048000" cy="478303"/>
        </a:xfrm>
        <a:prstGeom prst="roundRect">
          <a:avLst>
            <a:gd name="adj" fmla="val 10000"/>
          </a:avLst>
        </a:prstGeom>
        <a:solidFill>
          <a:schemeClr val="accent1">
            <a:lumMod val="60000"/>
            <a:lumOff val="4000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8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18 министерств </a:t>
          </a:r>
        </a:p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8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Луганской Народной Республики</a:t>
          </a:r>
          <a:endParaRPr lang="ru-RU" sz="8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57430" y="1589244"/>
        <a:ext cx="2390569" cy="478303"/>
      </dsp:txXfrm>
    </dsp:sp>
    <dsp:sp modelId="{D513F9A2-915D-429B-8A49-AA196237DBF9}">
      <dsp:nvSpPr>
        <dsp:cNvPr id="0" name=""/>
        <dsp:cNvSpPr/>
      </dsp:nvSpPr>
      <dsp:spPr>
        <a:xfrm>
          <a:off x="47830" y="1626231"/>
          <a:ext cx="609600" cy="382642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 t="-51000" b="-51000"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B65FA38-27B3-4C7F-B331-D0707781D51F}">
      <dsp:nvSpPr>
        <dsp:cNvPr id="0" name=""/>
        <dsp:cNvSpPr/>
      </dsp:nvSpPr>
      <dsp:spPr>
        <a:xfrm>
          <a:off x="0" y="2104534"/>
          <a:ext cx="3048000" cy="478303"/>
        </a:xfrm>
        <a:prstGeom prst="roundRect">
          <a:avLst>
            <a:gd name="adj" fmla="val 10000"/>
          </a:avLst>
        </a:prstGeom>
        <a:solidFill>
          <a:schemeClr val="accent1">
            <a:lumMod val="60000"/>
            <a:lumOff val="4000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8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12 комитетов, инспекций, служб, управлений, иных исполнительных органов</a:t>
          </a:r>
        </a:p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8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Луганской Народной Республики</a:t>
          </a:r>
          <a:endParaRPr lang="ru-RU" sz="8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57430" y="2104534"/>
        <a:ext cx="2390569" cy="478303"/>
      </dsp:txXfrm>
    </dsp:sp>
    <dsp:sp modelId="{FC01D767-8FF1-4E99-9B8D-3EF96BF6E362}">
      <dsp:nvSpPr>
        <dsp:cNvPr id="0" name=""/>
        <dsp:cNvSpPr/>
      </dsp:nvSpPr>
      <dsp:spPr>
        <a:xfrm>
          <a:off x="47830" y="2152365"/>
          <a:ext cx="609600" cy="382642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 t="-10000" b="-10000"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B77479BE-D9A9-4498-8572-46BA1AF6290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8475" cy="3413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2F643C82-774B-4C2A-B7E7-AFC752E0824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5630863" y="0"/>
            <a:ext cx="4308475" cy="3413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717AAE-6B1E-4CC0-AB84-4B375E105AB4}" type="datetimeFigureOut">
              <a:rPr lang="ru-RU" smtClean="0"/>
              <a:t>17.06.2024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2C66060B-FCEA-49C1-8426-4A592428926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6467475"/>
            <a:ext cx="4308475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2E0BB413-F7AB-4005-969A-DCDC6CC1C3B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5630863" y="6467475"/>
            <a:ext cx="4308475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1E3283-8250-42B5-B602-AE1BBC165A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45260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3" y="3"/>
            <a:ext cx="4308099" cy="339773"/>
          </a:xfrm>
          <a:prstGeom prst="rect">
            <a:avLst/>
          </a:prstGeom>
        </p:spPr>
        <p:txBody>
          <a:bodyPr vert="horz" lIns="169922" tIns="84961" rIns="169922" bIns="84961" rtlCol="0"/>
          <a:lstStyle>
            <a:lvl1pPr algn="l">
              <a:defRPr sz="2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30092" y="3"/>
            <a:ext cx="4308099" cy="339773"/>
          </a:xfrm>
          <a:prstGeom prst="rect">
            <a:avLst/>
          </a:prstGeom>
        </p:spPr>
        <p:txBody>
          <a:bodyPr vert="horz" lIns="169922" tIns="84961" rIns="169922" bIns="84961" rtlCol="0"/>
          <a:lstStyle>
            <a:lvl1pPr algn="r">
              <a:defRPr sz="2200"/>
            </a:lvl1pPr>
          </a:lstStyle>
          <a:p>
            <a:fld id="{8F7CBA3A-4016-4326-8AC3-4CA1C77DF708}" type="datetimeFigureOut">
              <a:rPr lang="ru-RU" smtClean="0"/>
              <a:t>17.06.2024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933700" y="852488"/>
            <a:ext cx="4073525" cy="2293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69922" tIns="84961" rIns="169922" bIns="84961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3549" y="3277813"/>
            <a:ext cx="7953835" cy="2681545"/>
          </a:xfrm>
          <a:prstGeom prst="rect">
            <a:avLst/>
          </a:prstGeom>
        </p:spPr>
        <p:txBody>
          <a:bodyPr vert="horz" lIns="169922" tIns="84961" rIns="169922" bIns="84961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3" y="6469017"/>
            <a:ext cx="4308099" cy="339773"/>
          </a:xfrm>
          <a:prstGeom prst="rect">
            <a:avLst/>
          </a:prstGeom>
        </p:spPr>
        <p:txBody>
          <a:bodyPr vert="horz" lIns="169922" tIns="84961" rIns="169922" bIns="84961" rtlCol="0" anchor="b"/>
          <a:lstStyle>
            <a:lvl1pPr algn="l">
              <a:defRPr sz="2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30092" y="6469017"/>
            <a:ext cx="4308099" cy="339773"/>
          </a:xfrm>
          <a:prstGeom prst="rect">
            <a:avLst/>
          </a:prstGeom>
        </p:spPr>
        <p:txBody>
          <a:bodyPr vert="horz" lIns="169922" tIns="84961" rIns="169922" bIns="84961" rtlCol="0" anchor="b"/>
          <a:lstStyle>
            <a:lvl1pPr algn="r">
              <a:defRPr sz="2200"/>
            </a:lvl1pPr>
          </a:lstStyle>
          <a:p>
            <a:fld id="{1D3B102A-EDC8-431F-B475-B3229B34ED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5655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415925" y="1252538"/>
            <a:ext cx="6016625" cy="3387725"/>
          </a:xfrm>
          <a:prstGeom prst="rect">
            <a:avLst/>
          </a:prstGeom>
        </p:spPr>
      </p:sp>
      <p:sp>
        <p:nvSpPr>
          <p:cNvPr id="427" name="PlaceHolder 2"/>
          <p:cNvSpPr>
            <a:spLocks noGrp="1"/>
          </p:cNvSpPr>
          <p:nvPr>
            <p:ph type="body"/>
          </p:nvPr>
        </p:nvSpPr>
        <p:spPr>
          <a:xfrm>
            <a:off x="684821" y="4829720"/>
            <a:ext cx="5478922" cy="3951258"/>
          </a:xfrm>
          <a:prstGeom prst="rect">
            <a:avLst/>
          </a:prstGeom>
        </p:spPr>
        <p:txBody>
          <a:bodyPr>
            <a:noAutofit/>
          </a:bodyPr>
          <a:lstStyle/>
          <a:p>
            <a:endParaRPr lang="ru-RU" sz="2000" spc="-1">
              <a:latin typeface="Arial"/>
            </a:endParaRPr>
          </a:p>
        </p:txBody>
      </p:sp>
      <p:sp>
        <p:nvSpPr>
          <p:cNvPr id="428" name="TextShape 3"/>
          <p:cNvSpPr txBox="1"/>
          <p:nvPr/>
        </p:nvSpPr>
        <p:spPr>
          <a:xfrm>
            <a:off x="3879680" y="9532437"/>
            <a:ext cx="2967432" cy="503278"/>
          </a:xfrm>
          <a:prstGeom prst="rect">
            <a:avLst/>
          </a:prstGeom>
          <a:noFill/>
          <a:ln>
            <a:noFill/>
          </a:ln>
        </p:spPr>
        <p:txBody>
          <a:bodyPr lIns="92231" tIns="46115" rIns="92231" bIns="46115" anchor="b">
            <a:noAutofit/>
          </a:bodyPr>
          <a:lstStyle/>
          <a:p>
            <a:pPr algn="r">
              <a:lnSpc>
                <a:spcPct val="100000"/>
              </a:lnSpc>
            </a:pPr>
            <a:fld id="{788D7140-EA72-47A8-A39D-BF58EACCAD71}" type="slidenum">
              <a:rPr lang="ru-RU" sz="1200" spc="-1">
                <a:solidFill>
                  <a:srgbClr val="000000"/>
                </a:solidFill>
              </a:rPr>
              <a:t>1</a:t>
            </a:fld>
            <a:endParaRPr lang="ru-RU" sz="1200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1703764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415925" y="1252538"/>
            <a:ext cx="6016625" cy="3387725"/>
          </a:xfrm>
          <a:prstGeom prst="rect">
            <a:avLst/>
          </a:prstGeom>
        </p:spPr>
      </p:sp>
      <p:sp>
        <p:nvSpPr>
          <p:cNvPr id="427" name="PlaceHolder 2"/>
          <p:cNvSpPr>
            <a:spLocks noGrp="1"/>
          </p:cNvSpPr>
          <p:nvPr>
            <p:ph type="body"/>
          </p:nvPr>
        </p:nvSpPr>
        <p:spPr>
          <a:xfrm>
            <a:off x="684821" y="4829720"/>
            <a:ext cx="5478922" cy="3951258"/>
          </a:xfrm>
          <a:prstGeom prst="rect">
            <a:avLst/>
          </a:prstGeom>
        </p:spPr>
        <p:txBody>
          <a:bodyPr>
            <a:noAutofit/>
          </a:bodyPr>
          <a:lstStyle/>
          <a:p>
            <a:endParaRPr lang="ru-RU" sz="2000" spc="-1">
              <a:latin typeface="Arial"/>
            </a:endParaRPr>
          </a:p>
        </p:txBody>
      </p:sp>
      <p:sp>
        <p:nvSpPr>
          <p:cNvPr id="428" name="TextShape 3"/>
          <p:cNvSpPr txBox="1"/>
          <p:nvPr/>
        </p:nvSpPr>
        <p:spPr>
          <a:xfrm>
            <a:off x="3879680" y="9532437"/>
            <a:ext cx="2967432" cy="503278"/>
          </a:xfrm>
          <a:prstGeom prst="rect">
            <a:avLst/>
          </a:prstGeom>
          <a:noFill/>
          <a:ln>
            <a:noFill/>
          </a:ln>
        </p:spPr>
        <p:txBody>
          <a:bodyPr lIns="92231" tIns="46115" rIns="92231" bIns="46115" anchor="b">
            <a:noAutofit/>
          </a:bodyPr>
          <a:lstStyle/>
          <a:p>
            <a:pPr algn="r">
              <a:lnSpc>
                <a:spcPct val="100000"/>
              </a:lnSpc>
            </a:pPr>
            <a:fld id="{788D7140-EA72-47A8-A39D-BF58EACCAD71}" type="slidenum">
              <a:rPr lang="ru-RU" sz="1200" spc="-1">
                <a:solidFill>
                  <a:srgbClr val="000000"/>
                </a:solidFill>
              </a:rPr>
              <a:t>6</a:t>
            </a:fld>
            <a:endParaRPr lang="ru-RU" sz="1200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9913085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415925" y="1252538"/>
            <a:ext cx="6016625" cy="3387725"/>
          </a:xfrm>
          <a:prstGeom prst="rect">
            <a:avLst/>
          </a:prstGeom>
        </p:spPr>
      </p:sp>
      <p:sp>
        <p:nvSpPr>
          <p:cNvPr id="427" name="PlaceHolder 2"/>
          <p:cNvSpPr>
            <a:spLocks noGrp="1"/>
          </p:cNvSpPr>
          <p:nvPr>
            <p:ph type="body"/>
          </p:nvPr>
        </p:nvSpPr>
        <p:spPr>
          <a:xfrm>
            <a:off x="684821" y="4829720"/>
            <a:ext cx="5478922" cy="3951258"/>
          </a:xfrm>
          <a:prstGeom prst="rect">
            <a:avLst/>
          </a:prstGeom>
        </p:spPr>
        <p:txBody>
          <a:bodyPr>
            <a:noAutofit/>
          </a:bodyPr>
          <a:lstStyle/>
          <a:p>
            <a:endParaRPr lang="ru-RU" sz="2000" spc="-1">
              <a:latin typeface="Arial"/>
            </a:endParaRPr>
          </a:p>
        </p:txBody>
      </p:sp>
      <p:sp>
        <p:nvSpPr>
          <p:cNvPr id="428" name="TextShape 3"/>
          <p:cNvSpPr txBox="1"/>
          <p:nvPr/>
        </p:nvSpPr>
        <p:spPr>
          <a:xfrm>
            <a:off x="3879680" y="9532437"/>
            <a:ext cx="2967432" cy="503278"/>
          </a:xfrm>
          <a:prstGeom prst="rect">
            <a:avLst/>
          </a:prstGeom>
          <a:noFill/>
          <a:ln>
            <a:noFill/>
          </a:ln>
        </p:spPr>
        <p:txBody>
          <a:bodyPr lIns="92231" tIns="46115" rIns="92231" bIns="46115" anchor="b">
            <a:noAutofit/>
          </a:bodyPr>
          <a:lstStyle/>
          <a:p>
            <a:pPr algn="r">
              <a:lnSpc>
                <a:spcPct val="100000"/>
              </a:lnSpc>
            </a:pPr>
            <a:fld id="{788D7140-EA72-47A8-A39D-BF58EACCAD71}" type="slidenum">
              <a:rPr lang="ru-RU" sz="1200" spc="-1">
                <a:solidFill>
                  <a:srgbClr val="000000"/>
                </a:solidFill>
              </a:rPr>
              <a:t>9</a:t>
            </a:fld>
            <a:endParaRPr lang="ru-RU" sz="1200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6970994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415925" y="1252538"/>
            <a:ext cx="6016625" cy="3387725"/>
          </a:xfrm>
          <a:prstGeom prst="rect">
            <a:avLst/>
          </a:prstGeom>
        </p:spPr>
      </p:sp>
      <p:sp>
        <p:nvSpPr>
          <p:cNvPr id="427" name="PlaceHolder 2"/>
          <p:cNvSpPr>
            <a:spLocks noGrp="1"/>
          </p:cNvSpPr>
          <p:nvPr>
            <p:ph type="body"/>
          </p:nvPr>
        </p:nvSpPr>
        <p:spPr>
          <a:xfrm>
            <a:off x="684821" y="4829720"/>
            <a:ext cx="5478922" cy="3951258"/>
          </a:xfrm>
          <a:prstGeom prst="rect">
            <a:avLst/>
          </a:prstGeom>
        </p:spPr>
        <p:txBody>
          <a:bodyPr>
            <a:noAutofit/>
          </a:bodyPr>
          <a:lstStyle/>
          <a:p>
            <a:endParaRPr lang="ru-RU" sz="2000" spc="-1" dirty="0">
              <a:latin typeface="Arial"/>
            </a:endParaRPr>
          </a:p>
        </p:txBody>
      </p:sp>
      <p:sp>
        <p:nvSpPr>
          <p:cNvPr id="428" name="TextShape 3"/>
          <p:cNvSpPr txBox="1"/>
          <p:nvPr/>
        </p:nvSpPr>
        <p:spPr>
          <a:xfrm>
            <a:off x="3879680" y="9532437"/>
            <a:ext cx="2967432" cy="503278"/>
          </a:xfrm>
          <a:prstGeom prst="rect">
            <a:avLst/>
          </a:prstGeom>
          <a:noFill/>
          <a:ln>
            <a:noFill/>
          </a:ln>
        </p:spPr>
        <p:txBody>
          <a:bodyPr lIns="92231" tIns="46115" rIns="92231" bIns="46115" anchor="b">
            <a:noAutofit/>
          </a:bodyPr>
          <a:lstStyle/>
          <a:p>
            <a:pPr algn="r">
              <a:lnSpc>
                <a:spcPct val="100000"/>
              </a:lnSpc>
            </a:pPr>
            <a:fld id="{788D7140-EA72-47A8-A39D-BF58EACCAD71}" type="slidenum">
              <a:rPr lang="ru-RU" sz="1200" spc="-1">
                <a:solidFill>
                  <a:srgbClr val="000000"/>
                </a:solidFill>
              </a:rPr>
              <a:t>13</a:t>
            </a:fld>
            <a:endParaRPr lang="ru-RU" sz="1200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7236348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3B102A-EDC8-431F-B475-B3229B34ED88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39555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4006"/>
            <a:ext cx="5765800" cy="3248856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12717" y="1137701"/>
            <a:ext cx="3673113" cy="778945"/>
          </a:xfrm>
        </p:spPr>
        <p:txBody>
          <a:bodyPr anchor="b">
            <a:noAutofit/>
          </a:bodyPr>
          <a:lstStyle>
            <a:lvl1pPr algn="r">
              <a:defRPr sz="2554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2717" y="1916644"/>
            <a:ext cx="3673113" cy="518996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2162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324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6486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8648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081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2972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5134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7296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6916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0323" y="288431"/>
            <a:ext cx="4065508" cy="1610407"/>
          </a:xfrm>
        </p:spPr>
        <p:txBody>
          <a:bodyPr anchor="ctr">
            <a:normAutofit/>
          </a:bodyPr>
          <a:lstStyle>
            <a:lvl1pPr algn="l">
              <a:defRPr sz="2081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0323" y="2115161"/>
            <a:ext cx="4065508" cy="743298"/>
          </a:xfrm>
        </p:spPr>
        <p:txBody>
          <a:bodyPr anchor="ctr">
            <a:normAutofit/>
          </a:bodyPr>
          <a:lstStyle>
            <a:lvl1pPr marL="0" indent="0" algn="l">
              <a:buNone/>
              <a:defRPr sz="85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216210" indent="0">
              <a:buNone/>
              <a:defRPr sz="851">
                <a:solidFill>
                  <a:schemeClr val="tx1">
                    <a:tint val="75000"/>
                  </a:schemeClr>
                </a:solidFill>
              </a:defRPr>
            </a:lvl2pPr>
            <a:lvl3pPr marL="432420" indent="0">
              <a:buNone/>
              <a:defRPr sz="757">
                <a:solidFill>
                  <a:schemeClr val="tx1">
                    <a:tint val="75000"/>
                  </a:schemeClr>
                </a:solidFill>
              </a:defRPr>
            </a:lvl3pPr>
            <a:lvl4pPr marL="648630" indent="0">
              <a:buNone/>
              <a:defRPr sz="662">
                <a:solidFill>
                  <a:schemeClr val="tx1">
                    <a:tint val="75000"/>
                  </a:schemeClr>
                </a:solidFill>
              </a:defRPr>
            </a:lvl4pPr>
            <a:lvl5pPr marL="864840" indent="0">
              <a:buNone/>
              <a:defRPr sz="662">
                <a:solidFill>
                  <a:schemeClr val="tx1">
                    <a:tint val="75000"/>
                  </a:schemeClr>
                </a:solidFill>
              </a:defRPr>
            </a:lvl5pPr>
            <a:lvl6pPr marL="1081049" indent="0">
              <a:buNone/>
              <a:defRPr sz="662">
                <a:solidFill>
                  <a:schemeClr val="tx1">
                    <a:tint val="75000"/>
                  </a:schemeClr>
                </a:solidFill>
              </a:defRPr>
            </a:lvl6pPr>
            <a:lvl7pPr marL="1297259" indent="0">
              <a:buNone/>
              <a:defRPr sz="662">
                <a:solidFill>
                  <a:schemeClr val="tx1">
                    <a:tint val="75000"/>
                  </a:schemeClr>
                </a:solidFill>
              </a:defRPr>
            </a:lvl7pPr>
            <a:lvl8pPr marL="1513469" indent="0">
              <a:buNone/>
              <a:defRPr sz="662">
                <a:solidFill>
                  <a:schemeClr val="tx1">
                    <a:tint val="75000"/>
                  </a:schemeClr>
                </a:solidFill>
              </a:defRPr>
            </a:lvl8pPr>
            <a:lvl9pPr marL="1729679" indent="0">
              <a:buNone/>
              <a:defRPr sz="66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95254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0443" y="288431"/>
            <a:ext cx="3827851" cy="1430138"/>
          </a:xfrm>
        </p:spPr>
        <p:txBody>
          <a:bodyPr anchor="ctr">
            <a:normAutofit/>
          </a:bodyPr>
          <a:lstStyle>
            <a:lvl1pPr algn="l">
              <a:defRPr sz="2081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46070" y="1718569"/>
            <a:ext cx="3416598" cy="180269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757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216210" indent="0">
              <a:buFontTx/>
              <a:buNone/>
              <a:defRPr/>
            </a:lvl2pPr>
            <a:lvl3pPr marL="432420" indent="0">
              <a:buFontTx/>
              <a:buNone/>
              <a:defRPr/>
            </a:lvl3pPr>
            <a:lvl4pPr marL="648630" indent="0">
              <a:buFontTx/>
              <a:buNone/>
              <a:defRPr/>
            </a:lvl4pPr>
            <a:lvl5pPr marL="86484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0323" y="2115161"/>
            <a:ext cx="4065508" cy="743298"/>
          </a:xfrm>
        </p:spPr>
        <p:txBody>
          <a:bodyPr anchor="ctr">
            <a:normAutofit/>
          </a:bodyPr>
          <a:lstStyle>
            <a:lvl1pPr marL="0" indent="0" algn="l">
              <a:buNone/>
              <a:defRPr sz="85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216210" indent="0">
              <a:buNone/>
              <a:defRPr sz="851">
                <a:solidFill>
                  <a:schemeClr val="tx1">
                    <a:tint val="75000"/>
                  </a:schemeClr>
                </a:solidFill>
              </a:defRPr>
            </a:lvl2pPr>
            <a:lvl3pPr marL="432420" indent="0">
              <a:buNone/>
              <a:defRPr sz="757">
                <a:solidFill>
                  <a:schemeClr val="tx1">
                    <a:tint val="75000"/>
                  </a:schemeClr>
                </a:solidFill>
              </a:defRPr>
            </a:lvl3pPr>
            <a:lvl4pPr marL="648630" indent="0">
              <a:buNone/>
              <a:defRPr sz="662">
                <a:solidFill>
                  <a:schemeClr val="tx1">
                    <a:tint val="75000"/>
                  </a:schemeClr>
                </a:solidFill>
              </a:defRPr>
            </a:lvl4pPr>
            <a:lvl5pPr marL="864840" indent="0">
              <a:buNone/>
              <a:defRPr sz="662">
                <a:solidFill>
                  <a:schemeClr val="tx1">
                    <a:tint val="75000"/>
                  </a:schemeClr>
                </a:solidFill>
              </a:defRPr>
            </a:lvl5pPr>
            <a:lvl6pPr marL="1081049" indent="0">
              <a:buNone/>
              <a:defRPr sz="662">
                <a:solidFill>
                  <a:schemeClr val="tx1">
                    <a:tint val="75000"/>
                  </a:schemeClr>
                </a:solidFill>
              </a:defRPr>
            </a:lvl6pPr>
            <a:lvl7pPr marL="1297259" indent="0">
              <a:buNone/>
              <a:defRPr sz="662">
                <a:solidFill>
                  <a:schemeClr val="tx1">
                    <a:tint val="75000"/>
                  </a:schemeClr>
                </a:solidFill>
              </a:defRPr>
            </a:lvl7pPr>
            <a:lvl8pPr marL="1513469" indent="0">
              <a:buNone/>
              <a:defRPr sz="662">
                <a:solidFill>
                  <a:schemeClr val="tx1">
                    <a:tint val="75000"/>
                  </a:schemeClr>
                </a:solidFill>
              </a:defRPr>
            </a:lvl8pPr>
            <a:lvl9pPr marL="1729679" indent="0">
              <a:buNone/>
              <a:defRPr sz="66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256259" y="373966"/>
            <a:ext cx="288290" cy="276686"/>
          </a:xfrm>
          <a:prstGeom prst="rect">
            <a:avLst/>
          </a:prstGeom>
        </p:spPr>
        <p:txBody>
          <a:bodyPr vert="horz" lIns="43244" tIns="21622" rIns="43244" bIns="21622" rtlCol="0" anchor="ctr">
            <a:noAutofit/>
          </a:bodyPr>
          <a:lstStyle/>
          <a:p>
            <a:pPr lvl="0"/>
            <a:r>
              <a:rPr lang="en-US" sz="3783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205653" y="1365768"/>
            <a:ext cx="288290" cy="276686"/>
          </a:xfrm>
          <a:prstGeom prst="rect">
            <a:avLst/>
          </a:prstGeom>
        </p:spPr>
        <p:txBody>
          <a:bodyPr vert="horz" lIns="43244" tIns="21622" rIns="43244" bIns="21622" rtlCol="0" anchor="ctr">
            <a:noAutofit/>
          </a:bodyPr>
          <a:lstStyle/>
          <a:p>
            <a:pPr lvl="0"/>
            <a:r>
              <a:rPr lang="en-US" sz="3783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sz="851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219179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0323" y="914117"/>
            <a:ext cx="4065508" cy="1228037"/>
          </a:xfrm>
        </p:spPr>
        <p:txBody>
          <a:bodyPr anchor="b">
            <a:normAutofit/>
          </a:bodyPr>
          <a:lstStyle>
            <a:lvl1pPr algn="l">
              <a:defRPr sz="2081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0323" y="2142153"/>
            <a:ext cx="4065508" cy="716306"/>
          </a:xfrm>
        </p:spPr>
        <p:txBody>
          <a:bodyPr anchor="t">
            <a:normAutofit/>
          </a:bodyPr>
          <a:lstStyle>
            <a:lvl1pPr marL="0" indent="0" algn="l">
              <a:buNone/>
              <a:defRPr sz="85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216210" indent="0">
              <a:buNone/>
              <a:defRPr sz="851">
                <a:solidFill>
                  <a:schemeClr val="tx1">
                    <a:tint val="75000"/>
                  </a:schemeClr>
                </a:solidFill>
              </a:defRPr>
            </a:lvl2pPr>
            <a:lvl3pPr marL="432420" indent="0">
              <a:buNone/>
              <a:defRPr sz="757">
                <a:solidFill>
                  <a:schemeClr val="tx1">
                    <a:tint val="75000"/>
                  </a:schemeClr>
                </a:solidFill>
              </a:defRPr>
            </a:lvl3pPr>
            <a:lvl4pPr marL="648630" indent="0">
              <a:buNone/>
              <a:defRPr sz="662">
                <a:solidFill>
                  <a:schemeClr val="tx1">
                    <a:tint val="75000"/>
                  </a:schemeClr>
                </a:solidFill>
              </a:defRPr>
            </a:lvl4pPr>
            <a:lvl5pPr marL="864840" indent="0">
              <a:buNone/>
              <a:defRPr sz="662">
                <a:solidFill>
                  <a:schemeClr val="tx1">
                    <a:tint val="75000"/>
                  </a:schemeClr>
                </a:solidFill>
              </a:defRPr>
            </a:lvl5pPr>
            <a:lvl6pPr marL="1081049" indent="0">
              <a:buNone/>
              <a:defRPr sz="662">
                <a:solidFill>
                  <a:schemeClr val="tx1">
                    <a:tint val="75000"/>
                  </a:schemeClr>
                </a:solidFill>
              </a:defRPr>
            </a:lvl6pPr>
            <a:lvl7pPr marL="1297259" indent="0">
              <a:buNone/>
              <a:defRPr sz="662">
                <a:solidFill>
                  <a:schemeClr val="tx1">
                    <a:tint val="75000"/>
                  </a:schemeClr>
                </a:solidFill>
              </a:defRPr>
            </a:lvl7pPr>
            <a:lvl8pPr marL="1513469" indent="0">
              <a:buNone/>
              <a:defRPr sz="662">
                <a:solidFill>
                  <a:schemeClr val="tx1">
                    <a:tint val="75000"/>
                  </a:schemeClr>
                </a:solidFill>
              </a:defRPr>
            </a:lvl8pPr>
            <a:lvl9pPr marL="1729679" indent="0">
              <a:buNone/>
              <a:defRPr sz="66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27516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0443" y="288431"/>
            <a:ext cx="3827851" cy="1430138"/>
          </a:xfrm>
        </p:spPr>
        <p:txBody>
          <a:bodyPr anchor="ctr">
            <a:normAutofit/>
          </a:bodyPr>
          <a:lstStyle>
            <a:lvl1pPr algn="l">
              <a:defRPr sz="2081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0322" y="1898838"/>
            <a:ext cx="4065508" cy="24331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135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216210" indent="0">
              <a:buFontTx/>
              <a:buNone/>
              <a:defRPr/>
            </a:lvl2pPr>
            <a:lvl3pPr marL="432420" indent="0">
              <a:buFontTx/>
              <a:buNone/>
              <a:defRPr/>
            </a:lvl3pPr>
            <a:lvl4pPr marL="648630" indent="0">
              <a:buFontTx/>
              <a:buNone/>
              <a:defRPr/>
            </a:lvl4pPr>
            <a:lvl5pPr marL="86484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0323" y="2142153"/>
            <a:ext cx="4065508" cy="716306"/>
          </a:xfrm>
        </p:spPr>
        <p:txBody>
          <a:bodyPr anchor="t">
            <a:normAutofit/>
          </a:bodyPr>
          <a:lstStyle>
            <a:lvl1pPr marL="0" indent="0" algn="l">
              <a:buNone/>
              <a:defRPr sz="85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216210" indent="0">
              <a:buNone/>
              <a:defRPr sz="851">
                <a:solidFill>
                  <a:schemeClr val="tx1">
                    <a:tint val="75000"/>
                  </a:schemeClr>
                </a:solidFill>
              </a:defRPr>
            </a:lvl2pPr>
            <a:lvl3pPr marL="432420" indent="0">
              <a:buNone/>
              <a:defRPr sz="757">
                <a:solidFill>
                  <a:schemeClr val="tx1">
                    <a:tint val="75000"/>
                  </a:schemeClr>
                </a:solidFill>
              </a:defRPr>
            </a:lvl3pPr>
            <a:lvl4pPr marL="648630" indent="0">
              <a:buNone/>
              <a:defRPr sz="662">
                <a:solidFill>
                  <a:schemeClr val="tx1">
                    <a:tint val="75000"/>
                  </a:schemeClr>
                </a:solidFill>
              </a:defRPr>
            </a:lvl4pPr>
            <a:lvl5pPr marL="864840" indent="0">
              <a:buNone/>
              <a:defRPr sz="662">
                <a:solidFill>
                  <a:schemeClr val="tx1">
                    <a:tint val="75000"/>
                  </a:schemeClr>
                </a:solidFill>
              </a:defRPr>
            </a:lvl5pPr>
            <a:lvl6pPr marL="1081049" indent="0">
              <a:buNone/>
              <a:defRPr sz="662">
                <a:solidFill>
                  <a:schemeClr val="tx1">
                    <a:tint val="75000"/>
                  </a:schemeClr>
                </a:solidFill>
              </a:defRPr>
            </a:lvl6pPr>
            <a:lvl7pPr marL="1297259" indent="0">
              <a:buNone/>
              <a:defRPr sz="662">
                <a:solidFill>
                  <a:schemeClr val="tx1">
                    <a:tint val="75000"/>
                  </a:schemeClr>
                </a:solidFill>
              </a:defRPr>
            </a:lvl7pPr>
            <a:lvl8pPr marL="1513469" indent="0">
              <a:buNone/>
              <a:defRPr sz="662">
                <a:solidFill>
                  <a:schemeClr val="tx1">
                    <a:tint val="75000"/>
                  </a:schemeClr>
                </a:solidFill>
              </a:defRPr>
            </a:lvl8pPr>
            <a:lvl9pPr marL="1729679" indent="0">
              <a:buNone/>
              <a:defRPr sz="66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256259" y="373966"/>
            <a:ext cx="288290" cy="276686"/>
          </a:xfrm>
          <a:prstGeom prst="rect">
            <a:avLst/>
          </a:prstGeom>
        </p:spPr>
        <p:txBody>
          <a:bodyPr vert="horz" lIns="43244" tIns="21622" rIns="43244" bIns="21622" rtlCol="0" anchor="ctr">
            <a:noAutofit/>
          </a:bodyPr>
          <a:lstStyle/>
          <a:p>
            <a:pPr lvl="0"/>
            <a:r>
              <a:rPr lang="en-US" sz="3783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4205653" y="1365768"/>
            <a:ext cx="288290" cy="276686"/>
          </a:xfrm>
          <a:prstGeom prst="rect">
            <a:avLst/>
          </a:prstGeom>
        </p:spPr>
        <p:txBody>
          <a:bodyPr vert="horz" lIns="43244" tIns="21622" rIns="43244" bIns="21622" rtlCol="0" anchor="ctr">
            <a:noAutofit/>
          </a:bodyPr>
          <a:lstStyle/>
          <a:p>
            <a:pPr lvl="0"/>
            <a:r>
              <a:rPr lang="en-US" sz="3783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055740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326" y="288431"/>
            <a:ext cx="4061504" cy="1430138"/>
          </a:xfrm>
        </p:spPr>
        <p:txBody>
          <a:bodyPr anchor="ctr">
            <a:normAutofit/>
          </a:bodyPr>
          <a:lstStyle>
            <a:lvl1pPr algn="l">
              <a:defRPr sz="2081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0322" y="1898838"/>
            <a:ext cx="4065508" cy="24331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135">
                <a:solidFill>
                  <a:schemeClr val="accent1"/>
                </a:solidFill>
              </a:defRPr>
            </a:lvl1pPr>
            <a:lvl2pPr marL="216210" indent="0">
              <a:buFontTx/>
              <a:buNone/>
              <a:defRPr/>
            </a:lvl2pPr>
            <a:lvl3pPr marL="432420" indent="0">
              <a:buFontTx/>
              <a:buNone/>
              <a:defRPr/>
            </a:lvl3pPr>
            <a:lvl4pPr marL="648630" indent="0">
              <a:buFontTx/>
              <a:buNone/>
              <a:defRPr/>
            </a:lvl4pPr>
            <a:lvl5pPr marL="86484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0323" y="2142153"/>
            <a:ext cx="4065508" cy="716306"/>
          </a:xfrm>
        </p:spPr>
        <p:txBody>
          <a:bodyPr anchor="t">
            <a:normAutofit/>
          </a:bodyPr>
          <a:lstStyle>
            <a:lvl1pPr marL="0" indent="0" algn="l">
              <a:buNone/>
              <a:defRPr sz="85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216210" indent="0">
              <a:buNone/>
              <a:defRPr sz="851">
                <a:solidFill>
                  <a:schemeClr val="tx1">
                    <a:tint val="75000"/>
                  </a:schemeClr>
                </a:solidFill>
              </a:defRPr>
            </a:lvl2pPr>
            <a:lvl3pPr marL="432420" indent="0">
              <a:buNone/>
              <a:defRPr sz="757">
                <a:solidFill>
                  <a:schemeClr val="tx1">
                    <a:tint val="75000"/>
                  </a:schemeClr>
                </a:solidFill>
              </a:defRPr>
            </a:lvl3pPr>
            <a:lvl4pPr marL="648630" indent="0">
              <a:buNone/>
              <a:defRPr sz="662">
                <a:solidFill>
                  <a:schemeClr val="tx1">
                    <a:tint val="75000"/>
                  </a:schemeClr>
                </a:solidFill>
              </a:defRPr>
            </a:lvl4pPr>
            <a:lvl5pPr marL="864840" indent="0">
              <a:buNone/>
              <a:defRPr sz="662">
                <a:solidFill>
                  <a:schemeClr val="tx1">
                    <a:tint val="75000"/>
                  </a:schemeClr>
                </a:solidFill>
              </a:defRPr>
            </a:lvl5pPr>
            <a:lvl6pPr marL="1081049" indent="0">
              <a:buNone/>
              <a:defRPr sz="662">
                <a:solidFill>
                  <a:schemeClr val="tx1">
                    <a:tint val="75000"/>
                  </a:schemeClr>
                </a:solidFill>
              </a:defRPr>
            </a:lvl6pPr>
            <a:lvl7pPr marL="1297259" indent="0">
              <a:buNone/>
              <a:defRPr sz="662">
                <a:solidFill>
                  <a:schemeClr val="tx1">
                    <a:tint val="75000"/>
                  </a:schemeClr>
                </a:solidFill>
              </a:defRPr>
            </a:lvl7pPr>
            <a:lvl8pPr marL="1513469" indent="0">
              <a:buNone/>
              <a:defRPr sz="662">
                <a:solidFill>
                  <a:schemeClr val="tx1">
                    <a:tint val="75000"/>
                  </a:schemeClr>
                </a:solidFill>
              </a:defRPr>
            </a:lvl8pPr>
            <a:lvl9pPr marL="1729679" indent="0">
              <a:buNone/>
              <a:defRPr sz="66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56644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01148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768045" y="288431"/>
            <a:ext cx="617035" cy="2484714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20323" y="288431"/>
            <a:ext cx="3338863" cy="248471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539715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6/17/2024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91593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1702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69904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0323" y="1277911"/>
            <a:ext cx="4065508" cy="864243"/>
          </a:xfrm>
        </p:spPr>
        <p:txBody>
          <a:bodyPr anchor="b"/>
          <a:lstStyle>
            <a:lvl1pPr algn="l">
              <a:defRPr sz="1892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0323" y="2142153"/>
            <a:ext cx="4065508" cy="407097"/>
          </a:xfrm>
        </p:spPr>
        <p:txBody>
          <a:bodyPr anchor="t"/>
          <a:lstStyle>
            <a:lvl1pPr marL="0" indent="0" algn="l">
              <a:buNone/>
              <a:defRPr sz="946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216210" indent="0">
              <a:buNone/>
              <a:defRPr sz="851">
                <a:solidFill>
                  <a:schemeClr val="tx1">
                    <a:tint val="75000"/>
                  </a:schemeClr>
                </a:solidFill>
              </a:defRPr>
            </a:lvl2pPr>
            <a:lvl3pPr marL="432420" indent="0">
              <a:buNone/>
              <a:defRPr sz="757">
                <a:solidFill>
                  <a:schemeClr val="tx1">
                    <a:tint val="75000"/>
                  </a:schemeClr>
                </a:solidFill>
              </a:defRPr>
            </a:lvl3pPr>
            <a:lvl4pPr marL="648630" indent="0">
              <a:buNone/>
              <a:defRPr sz="662">
                <a:solidFill>
                  <a:schemeClr val="tx1">
                    <a:tint val="75000"/>
                  </a:schemeClr>
                </a:solidFill>
              </a:defRPr>
            </a:lvl4pPr>
            <a:lvl5pPr marL="864840" indent="0">
              <a:buNone/>
              <a:defRPr sz="662">
                <a:solidFill>
                  <a:schemeClr val="tx1">
                    <a:tint val="75000"/>
                  </a:schemeClr>
                </a:solidFill>
              </a:defRPr>
            </a:lvl5pPr>
            <a:lvl6pPr marL="1081049" indent="0">
              <a:buNone/>
              <a:defRPr sz="662">
                <a:solidFill>
                  <a:schemeClr val="tx1">
                    <a:tint val="75000"/>
                  </a:schemeClr>
                </a:solidFill>
              </a:defRPr>
            </a:lvl6pPr>
            <a:lvl7pPr marL="1297259" indent="0">
              <a:buNone/>
              <a:defRPr sz="662">
                <a:solidFill>
                  <a:schemeClr val="tx1">
                    <a:tint val="75000"/>
                  </a:schemeClr>
                </a:solidFill>
              </a:defRPr>
            </a:lvl7pPr>
            <a:lvl8pPr marL="1513469" indent="0">
              <a:buNone/>
              <a:defRPr sz="662">
                <a:solidFill>
                  <a:schemeClr val="tx1">
                    <a:tint val="75000"/>
                  </a:schemeClr>
                </a:solidFill>
              </a:defRPr>
            </a:lvl8pPr>
            <a:lvl9pPr marL="1729679" indent="0">
              <a:buNone/>
              <a:defRPr sz="66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14508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20323" y="1022279"/>
            <a:ext cx="1978700" cy="183618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407132" y="1022279"/>
            <a:ext cx="1978699" cy="183618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6/17/2024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0679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9571" y="1022465"/>
            <a:ext cx="1979451" cy="272657"/>
          </a:xfrm>
        </p:spPr>
        <p:txBody>
          <a:bodyPr anchor="b">
            <a:noAutofit/>
          </a:bodyPr>
          <a:lstStyle>
            <a:lvl1pPr marL="0" indent="0">
              <a:buNone/>
              <a:defRPr sz="1135" b="0"/>
            </a:lvl1pPr>
            <a:lvl2pPr marL="216210" indent="0">
              <a:buNone/>
              <a:defRPr sz="946" b="1"/>
            </a:lvl2pPr>
            <a:lvl3pPr marL="432420" indent="0">
              <a:buNone/>
              <a:defRPr sz="851" b="1"/>
            </a:lvl3pPr>
            <a:lvl4pPr marL="648630" indent="0">
              <a:buNone/>
              <a:defRPr sz="757" b="1"/>
            </a:lvl4pPr>
            <a:lvl5pPr marL="864840" indent="0">
              <a:buNone/>
              <a:defRPr sz="757" b="1"/>
            </a:lvl5pPr>
            <a:lvl6pPr marL="1081049" indent="0">
              <a:buNone/>
              <a:defRPr sz="757" b="1"/>
            </a:lvl6pPr>
            <a:lvl7pPr marL="1297259" indent="0">
              <a:buNone/>
              <a:defRPr sz="757" b="1"/>
            </a:lvl7pPr>
            <a:lvl8pPr marL="1513469" indent="0">
              <a:buNone/>
              <a:defRPr sz="757" b="1"/>
            </a:lvl8pPr>
            <a:lvl9pPr marL="1729679" indent="0">
              <a:buNone/>
              <a:defRPr sz="757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19571" y="1295123"/>
            <a:ext cx="1979451" cy="15633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406381" y="1022465"/>
            <a:ext cx="1979449" cy="272657"/>
          </a:xfrm>
        </p:spPr>
        <p:txBody>
          <a:bodyPr anchor="b">
            <a:noAutofit/>
          </a:bodyPr>
          <a:lstStyle>
            <a:lvl1pPr marL="0" indent="0">
              <a:buNone/>
              <a:defRPr sz="1135" b="0"/>
            </a:lvl1pPr>
            <a:lvl2pPr marL="216210" indent="0">
              <a:buNone/>
              <a:defRPr sz="946" b="1"/>
            </a:lvl2pPr>
            <a:lvl3pPr marL="432420" indent="0">
              <a:buNone/>
              <a:defRPr sz="851" b="1"/>
            </a:lvl3pPr>
            <a:lvl4pPr marL="648630" indent="0">
              <a:buNone/>
              <a:defRPr sz="757" b="1"/>
            </a:lvl4pPr>
            <a:lvl5pPr marL="864840" indent="0">
              <a:buNone/>
              <a:defRPr sz="757" b="1"/>
            </a:lvl5pPr>
            <a:lvl6pPr marL="1081049" indent="0">
              <a:buNone/>
              <a:defRPr sz="757" b="1"/>
            </a:lvl6pPr>
            <a:lvl7pPr marL="1297259" indent="0">
              <a:buNone/>
              <a:defRPr sz="757" b="1"/>
            </a:lvl7pPr>
            <a:lvl8pPr marL="1513469" indent="0">
              <a:buNone/>
              <a:defRPr sz="757" b="1"/>
            </a:lvl8pPr>
            <a:lvl9pPr marL="1729679" indent="0">
              <a:buNone/>
              <a:defRPr sz="757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406382" y="1295123"/>
            <a:ext cx="1979448" cy="15633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6/17/2024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41372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0322" y="288431"/>
            <a:ext cx="4065508" cy="624934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6/17/2024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86203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6/17/2024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21012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0322" y="709062"/>
            <a:ext cx="1822871" cy="604904"/>
          </a:xfrm>
        </p:spPr>
        <p:txBody>
          <a:bodyPr anchor="b">
            <a:normAutofit/>
          </a:bodyPr>
          <a:lstStyle>
            <a:lvl1pPr>
              <a:defRPr sz="946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51301" y="243636"/>
            <a:ext cx="2134529" cy="2614823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20322" y="1313965"/>
            <a:ext cx="1822871" cy="1222827"/>
          </a:xfrm>
        </p:spPr>
        <p:txBody>
          <a:bodyPr>
            <a:normAutofit/>
          </a:bodyPr>
          <a:lstStyle>
            <a:lvl1pPr marL="0" indent="0">
              <a:buNone/>
              <a:defRPr sz="662"/>
            </a:lvl1pPr>
            <a:lvl2pPr marL="216145" indent="0">
              <a:buNone/>
              <a:defRPr sz="662"/>
            </a:lvl2pPr>
            <a:lvl3pPr marL="432290" indent="0">
              <a:buNone/>
              <a:defRPr sz="567"/>
            </a:lvl3pPr>
            <a:lvl4pPr marL="648435" indent="0">
              <a:buNone/>
              <a:defRPr sz="473"/>
            </a:lvl4pPr>
            <a:lvl5pPr marL="864580" indent="0">
              <a:buNone/>
              <a:defRPr sz="473"/>
            </a:lvl5pPr>
            <a:lvl6pPr marL="1080725" indent="0">
              <a:buNone/>
              <a:defRPr sz="473"/>
            </a:lvl6pPr>
            <a:lvl7pPr marL="1296870" indent="0">
              <a:buNone/>
              <a:defRPr sz="473"/>
            </a:lvl7pPr>
            <a:lvl8pPr marL="1513015" indent="0">
              <a:buNone/>
              <a:defRPr sz="473"/>
            </a:lvl8pPr>
            <a:lvl9pPr marL="1729160" indent="0">
              <a:buNone/>
              <a:defRPr sz="473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6/17/2024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74768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0323" y="2271395"/>
            <a:ext cx="4065507" cy="268151"/>
          </a:xfrm>
        </p:spPr>
        <p:txBody>
          <a:bodyPr anchor="b">
            <a:normAutofit/>
          </a:bodyPr>
          <a:lstStyle>
            <a:lvl1pPr algn="l">
              <a:defRPr sz="1135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0322" y="288431"/>
            <a:ext cx="4065508" cy="1819594"/>
          </a:xfrm>
        </p:spPr>
        <p:txBody>
          <a:bodyPr anchor="t">
            <a:normAutofit/>
          </a:bodyPr>
          <a:lstStyle>
            <a:lvl1pPr marL="0" indent="0" algn="ctr">
              <a:buNone/>
              <a:defRPr sz="757"/>
            </a:lvl1pPr>
            <a:lvl2pPr marL="216210" indent="0">
              <a:buNone/>
              <a:defRPr sz="757"/>
            </a:lvl2pPr>
            <a:lvl3pPr marL="432420" indent="0">
              <a:buNone/>
              <a:defRPr sz="757"/>
            </a:lvl3pPr>
            <a:lvl4pPr marL="648630" indent="0">
              <a:buNone/>
              <a:defRPr sz="757"/>
            </a:lvl4pPr>
            <a:lvl5pPr marL="864840" indent="0">
              <a:buNone/>
              <a:defRPr sz="757"/>
            </a:lvl5pPr>
            <a:lvl6pPr marL="1081049" indent="0">
              <a:buNone/>
              <a:defRPr sz="757"/>
            </a:lvl6pPr>
            <a:lvl7pPr marL="1297259" indent="0">
              <a:buNone/>
              <a:defRPr sz="757"/>
            </a:lvl7pPr>
            <a:lvl8pPr marL="1513469" indent="0">
              <a:buNone/>
              <a:defRPr sz="757"/>
            </a:lvl8pPr>
            <a:lvl9pPr marL="1729679" indent="0">
              <a:buNone/>
              <a:defRPr sz="757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20323" y="2539546"/>
            <a:ext cx="4065507" cy="318913"/>
          </a:xfrm>
        </p:spPr>
        <p:txBody>
          <a:bodyPr>
            <a:normAutofit/>
          </a:bodyPr>
          <a:lstStyle>
            <a:lvl1pPr marL="0" indent="0">
              <a:buNone/>
              <a:defRPr sz="567"/>
            </a:lvl1pPr>
            <a:lvl2pPr marL="216210" indent="0">
              <a:buNone/>
              <a:defRPr sz="567"/>
            </a:lvl2pPr>
            <a:lvl3pPr marL="432420" indent="0">
              <a:buNone/>
              <a:defRPr sz="473"/>
            </a:lvl3pPr>
            <a:lvl4pPr marL="648630" indent="0">
              <a:buNone/>
              <a:defRPr sz="426"/>
            </a:lvl4pPr>
            <a:lvl5pPr marL="864840" indent="0">
              <a:buNone/>
              <a:defRPr sz="426"/>
            </a:lvl5pPr>
            <a:lvl6pPr marL="1081049" indent="0">
              <a:buNone/>
              <a:defRPr sz="426"/>
            </a:lvl6pPr>
            <a:lvl7pPr marL="1297259" indent="0">
              <a:buNone/>
              <a:defRPr sz="426"/>
            </a:lvl7pPr>
            <a:lvl8pPr marL="1513469" indent="0">
              <a:buNone/>
              <a:defRPr sz="426"/>
            </a:lvl8pPr>
            <a:lvl9pPr marL="1729679" indent="0">
              <a:buNone/>
              <a:defRPr sz="426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6/17/2024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73202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4006"/>
            <a:ext cx="5765800" cy="3248856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20322" y="288431"/>
            <a:ext cx="4065508" cy="62493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0322" y="1022279"/>
            <a:ext cx="4065508" cy="18361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07428" y="2858460"/>
            <a:ext cx="431271" cy="17275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2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6/17/2024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322" y="2858460"/>
            <a:ext cx="2978246" cy="17275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42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2668" y="2858460"/>
            <a:ext cx="323162" cy="17275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26">
                <a:solidFill>
                  <a:schemeClr val="accent1"/>
                </a:solidFill>
              </a:defRPr>
            </a:lvl1pPr>
          </a:lstStyle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72978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98" r:id="rId1"/>
    <p:sldLayoutId id="2147484199" r:id="rId2"/>
    <p:sldLayoutId id="2147484200" r:id="rId3"/>
    <p:sldLayoutId id="2147484201" r:id="rId4"/>
    <p:sldLayoutId id="2147484202" r:id="rId5"/>
    <p:sldLayoutId id="2147484203" r:id="rId6"/>
    <p:sldLayoutId id="2147484204" r:id="rId7"/>
    <p:sldLayoutId id="2147484205" r:id="rId8"/>
    <p:sldLayoutId id="2147484206" r:id="rId9"/>
    <p:sldLayoutId id="2147484207" r:id="rId10"/>
    <p:sldLayoutId id="2147484208" r:id="rId11"/>
    <p:sldLayoutId id="2147484209" r:id="rId12"/>
    <p:sldLayoutId id="2147484210" r:id="rId13"/>
    <p:sldLayoutId id="2147484211" r:id="rId14"/>
    <p:sldLayoutId id="2147484212" r:id="rId15"/>
    <p:sldLayoutId id="2147484213" r:id="rId16"/>
    <p:sldLayoutId id="2147484214" r:id="rId17"/>
  </p:sldLayoutIdLst>
  <p:txStyles>
    <p:titleStyle>
      <a:lvl1pPr algn="l" defTabSz="216210" rtl="0" eaLnBrk="1" latinLnBrk="0" hangingPunct="1">
        <a:spcBef>
          <a:spcPct val="0"/>
        </a:spcBef>
        <a:buNone/>
        <a:defRPr sz="1702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162157" indent="-162157" algn="l" defTabSz="216210" rtl="0" eaLnBrk="1" latinLnBrk="0" hangingPunct="1">
        <a:spcBef>
          <a:spcPts val="473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851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51341" indent="-135131" algn="l" defTabSz="216210" rtl="0" eaLnBrk="1" latinLnBrk="0" hangingPunct="1">
        <a:spcBef>
          <a:spcPts val="473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757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40525" indent="-108105" algn="l" defTabSz="216210" rtl="0" eaLnBrk="1" latinLnBrk="0" hangingPunct="1">
        <a:spcBef>
          <a:spcPts val="473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662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56735" indent="-108105" algn="l" defTabSz="216210" rtl="0" eaLnBrk="1" latinLnBrk="0" hangingPunct="1">
        <a:spcBef>
          <a:spcPts val="473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567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72944" indent="-108105" algn="l" defTabSz="216210" rtl="0" eaLnBrk="1" latinLnBrk="0" hangingPunct="1">
        <a:spcBef>
          <a:spcPts val="473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567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89154" indent="-108105" algn="l" defTabSz="216210" rtl="0" eaLnBrk="1" latinLnBrk="0" hangingPunct="1">
        <a:spcBef>
          <a:spcPts val="473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567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405364" indent="-108105" algn="l" defTabSz="216210" rtl="0" eaLnBrk="1" latinLnBrk="0" hangingPunct="1">
        <a:spcBef>
          <a:spcPts val="473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567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621574" indent="-108105" algn="l" defTabSz="216210" rtl="0" eaLnBrk="1" latinLnBrk="0" hangingPunct="1">
        <a:spcBef>
          <a:spcPts val="473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567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837784" indent="-108105" algn="l" defTabSz="216210" rtl="0" eaLnBrk="1" latinLnBrk="0" hangingPunct="1">
        <a:spcBef>
          <a:spcPts val="473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567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6210" rtl="0" eaLnBrk="1" latinLnBrk="0" hangingPunct="1">
        <a:defRPr sz="851" kern="1200">
          <a:solidFill>
            <a:schemeClr val="tx1"/>
          </a:solidFill>
          <a:latin typeface="+mn-lt"/>
          <a:ea typeface="+mn-ea"/>
          <a:cs typeface="+mn-cs"/>
        </a:defRPr>
      </a:lvl1pPr>
      <a:lvl2pPr marL="216210" algn="l" defTabSz="216210" rtl="0" eaLnBrk="1" latinLnBrk="0" hangingPunct="1">
        <a:defRPr sz="851" kern="1200">
          <a:solidFill>
            <a:schemeClr val="tx1"/>
          </a:solidFill>
          <a:latin typeface="+mn-lt"/>
          <a:ea typeface="+mn-ea"/>
          <a:cs typeface="+mn-cs"/>
        </a:defRPr>
      </a:lvl2pPr>
      <a:lvl3pPr marL="432420" algn="l" defTabSz="216210" rtl="0" eaLnBrk="1" latinLnBrk="0" hangingPunct="1">
        <a:defRPr sz="851" kern="1200">
          <a:solidFill>
            <a:schemeClr val="tx1"/>
          </a:solidFill>
          <a:latin typeface="+mn-lt"/>
          <a:ea typeface="+mn-ea"/>
          <a:cs typeface="+mn-cs"/>
        </a:defRPr>
      </a:lvl3pPr>
      <a:lvl4pPr marL="648630" algn="l" defTabSz="216210" rtl="0" eaLnBrk="1" latinLnBrk="0" hangingPunct="1">
        <a:defRPr sz="851" kern="1200">
          <a:solidFill>
            <a:schemeClr val="tx1"/>
          </a:solidFill>
          <a:latin typeface="+mn-lt"/>
          <a:ea typeface="+mn-ea"/>
          <a:cs typeface="+mn-cs"/>
        </a:defRPr>
      </a:lvl4pPr>
      <a:lvl5pPr marL="864840" algn="l" defTabSz="216210" rtl="0" eaLnBrk="1" latinLnBrk="0" hangingPunct="1">
        <a:defRPr sz="851" kern="1200">
          <a:solidFill>
            <a:schemeClr val="tx1"/>
          </a:solidFill>
          <a:latin typeface="+mn-lt"/>
          <a:ea typeface="+mn-ea"/>
          <a:cs typeface="+mn-cs"/>
        </a:defRPr>
      </a:lvl5pPr>
      <a:lvl6pPr marL="1081049" algn="l" defTabSz="216210" rtl="0" eaLnBrk="1" latinLnBrk="0" hangingPunct="1">
        <a:defRPr sz="851" kern="1200">
          <a:solidFill>
            <a:schemeClr val="tx1"/>
          </a:solidFill>
          <a:latin typeface="+mn-lt"/>
          <a:ea typeface="+mn-ea"/>
          <a:cs typeface="+mn-cs"/>
        </a:defRPr>
      </a:lvl6pPr>
      <a:lvl7pPr marL="1297259" algn="l" defTabSz="216210" rtl="0" eaLnBrk="1" latinLnBrk="0" hangingPunct="1">
        <a:defRPr sz="851" kern="1200">
          <a:solidFill>
            <a:schemeClr val="tx1"/>
          </a:solidFill>
          <a:latin typeface="+mn-lt"/>
          <a:ea typeface="+mn-ea"/>
          <a:cs typeface="+mn-cs"/>
        </a:defRPr>
      </a:lvl7pPr>
      <a:lvl8pPr marL="1513469" algn="l" defTabSz="216210" rtl="0" eaLnBrk="1" latinLnBrk="0" hangingPunct="1">
        <a:defRPr sz="851" kern="1200">
          <a:solidFill>
            <a:schemeClr val="tx1"/>
          </a:solidFill>
          <a:latin typeface="+mn-lt"/>
          <a:ea typeface="+mn-ea"/>
          <a:cs typeface="+mn-cs"/>
        </a:defRPr>
      </a:lvl8pPr>
      <a:lvl9pPr marL="1729679" algn="l" defTabSz="216210" rtl="0" eaLnBrk="1" latinLnBrk="0" hangingPunct="1">
        <a:defRPr sz="8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image" Target="../media/image24.png"/><Relationship Id="rId7" Type="http://schemas.openxmlformats.org/officeDocument/2006/relationships/diagramQuickStyle" Target="../diagrams/quickStyle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10" Type="http://schemas.openxmlformats.org/officeDocument/2006/relationships/image" Target="../media/image2.png"/><Relationship Id="rId4" Type="http://schemas.microsoft.com/office/2007/relationships/hdphoto" Target="../media/hdphoto8.wdp"/><Relationship Id="rId9" Type="http://schemas.microsoft.com/office/2007/relationships/diagramDrawing" Target="../diagrams/drawing2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0.wdp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5" Type="http://schemas.microsoft.com/office/2007/relationships/hdphoto" Target="../media/hdphoto12.wdp"/><Relationship Id="rId4" Type="http://schemas.openxmlformats.org/officeDocument/2006/relationships/image" Target="../media/image39.png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3.wdp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g"/><Relationship Id="rId3" Type="http://schemas.openxmlformats.org/officeDocument/2006/relationships/image" Target="../media/image41.jpg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43.jpg"/><Relationship Id="rId5" Type="http://schemas.microsoft.com/office/2007/relationships/hdphoto" Target="../media/hdphoto14.wdp"/><Relationship Id="rId4" Type="http://schemas.openxmlformats.org/officeDocument/2006/relationships/image" Target="../media/image4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5" Type="http://schemas.microsoft.com/office/2007/relationships/hdphoto" Target="../media/hdphoto3.wdp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0000">
              <a:schemeClr val="bg1"/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CustomShape 6"/>
          <p:cNvSpPr/>
          <p:nvPr/>
        </p:nvSpPr>
        <p:spPr>
          <a:xfrm>
            <a:off x="566910" y="743630"/>
            <a:ext cx="4708180" cy="1905000"/>
          </a:xfrm>
          <a:prstGeom prst="rect">
            <a:avLst/>
          </a:prstGeom>
          <a:noFill/>
          <a:ln w="63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42563" tIns="21281" rIns="42563" bIns="21281" anchor="ctr">
            <a:noAutofit/>
          </a:bodyPr>
          <a:lstStyle/>
          <a:p>
            <a:pPr algn="ctr">
              <a:lnSpc>
                <a:spcPct val="90000"/>
              </a:lnSpc>
            </a:pPr>
            <a:endParaRPr lang="ru-RU" sz="1200" dirty="0">
              <a:latin typeface="Arial"/>
            </a:endParaRPr>
          </a:p>
        </p:txBody>
      </p:sp>
      <p:sp>
        <p:nvSpPr>
          <p:cNvPr id="221" name="TextShape 7"/>
          <p:cNvSpPr txBox="1"/>
          <p:nvPr/>
        </p:nvSpPr>
        <p:spPr>
          <a:xfrm>
            <a:off x="5650598" y="3008430"/>
            <a:ext cx="111854" cy="235456"/>
          </a:xfrm>
          <a:prstGeom prst="rect">
            <a:avLst/>
          </a:prstGeom>
          <a:noFill/>
          <a:ln w="12600">
            <a:noFill/>
          </a:ln>
        </p:spPr>
        <p:txBody>
          <a:bodyPr lIns="0" tIns="0" rIns="0" bIns="0">
            <a:noAutofit/>
          </a:bodyPr>
          <a:lstStyle/>
          <a:p>
            <a:pPr algn="ctr">
              <a:lnSpc>
                <a:spcPct val="100000"/>
              </a:lnSpc>
            </a:pPr>
            <a:fld id="{419763F6-EB56-4A93-A236-E17A5CEEE7C7}" type="slidenum">
              <a:rPr lang="ru-RU" sz="567">
                <a:solidFill>
                  <a:srgbClr val="5E5E5E"/>
                </a:solidFill>
                <a:latin typeface="Helvetica Neue Light"/>
                <a:ea typeface="Helvetica Neue Light"/>
              </a:rPr>
              <a:t>1</a:t>
            </a:fld>
            <a:endParaRPr lang="ru-RU" sz="567">
              <a:latin typeface="Times New Roman"/>
            </a:endParaRPr>
          </a:p>
        </p:txBody>
      </p: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1803BE8D-6758-4F39-9519-87F3B6D3E3C4}"/>
              </a:ext>
            </a:extLst>
          </p:cNvPr>
          <p:cNvGrpSpPr/>
          <p:nvPr/>
        </p:nvGrpSpPr>
        <p:grpSpPr>
          <a:xfrm>
            <a:off x="89351" y="98425"/>
            <a:ext cx="5587098" cy="2971801"/>
            <a:chOff x="0" y="0"/>
            <a:chExt cx="5797099" cy="3244168"/>
          </a:xfrm>
        </p:grpSpPr>
        <p:pic>
          <p:nvPicPr>
            <p:cNvPr id="7" name="Рисунок 6">
              <a:extLst>
                <a:ext uri="{FF2B5EF4-FFF2-40B4-BE49-F238E27FC236}">
                  <a16:creationId xmlns:a16="http://schemas.microsoft.com/office/drawing/2014/main" id="{E031BDE3-77DE-41E2-A1E0-A188CC51F797}"/>
                </a:ext>
              </a:extLst>
            </p:cNvPr>
            <p:cNvPicPr>
              <a:picLocks/>
            </p:cNvPicPr>
            <p:nvPr/>
          </p:nvPicPr>
          <p:blipFill rotWithShape="1">
            <a:blip r:embed="rId3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-6000"/>
                      </a14:imgEffect>
                      <a14:imgEffect>
                        <a14:colorTemperature colorTemp="4913"/>
                      </a14:imgEffect>
                      <a14:imgEffect>
                        <a14:saturation sat="200000"/>
                      </a14:imgEffect>
                      <a14:imgEffect>
                        <a14:brightnessContrast bright="66000" contrast="-71000"/>
                      </a14:imgEffect>
                    </a14:imgLayer>
                  </a14:imgProps>
                </a:ext>
              </a:extLst>
            </a:blip>
            <a:srcRect/>
            <a:stretch/>
          </p:blipFill>
          <p:spPr>
            <a:xfrm>
              <a:off x="31299" y="0"/>
              <a:ext cx="5765800" cy="3244168"/>
            </a:xfrm>
            <a:prstGeom prst="rect">
              <a:avLst/>
            </a:prstGeom>
            <a:pattFill prst="pct5">
              <a:fgClr>
                <a:schemeClr val="bg1"/>
              </a:fgClr>
              <a:bgClr>
                <a:schemeClr val="bg1">
                  <a:lumMod val="95000"/>
                </a:schemeClr>
              </a:bgClr>
            </a:pattFill>
            <a:effectLst>
              <a:glow>
                <a:schemeClr val="accent1">
                  <a:lumMod val="20000"/>
                  <a:lumOff val="80000"/>
                  <a:alpha val="62000"/>
                </a:schemeClr>
              </a:glow>
              <a:softEdge rad="457200"/>
            </a:effectLst>
          </p:spPr>
        </p:pic>
        <p:pic>
          <p:nvPicPr>
            <p:cNvPr id="4" name="Рисунок 3">
              <a:extLst>
                <a:ext uri="{FF2B5EF4-FFF2-40B4-BE49-F238E27FC236}">
                  <a16:creationId xmlns:a16="http://schemas.microsoft.com/office/drawing/2014/main" id="{E0490A07-FDDB-4C0D-A299-7C64FC3699B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15900" y="195971"/>
              <a:ext cx="427209" cy="360987"/>
            </a:xfrm>
            <a:prstGeom prst="rect">
              <a:avLst/>
            </a:prstGeom>
          </p:spPr>
        </p:pic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id="{9ACC9B52-2191-48D4-840C-DB8BF541C312}"/>
                </a:ext>
              </a:extLst>
            </p:cNvPr>
            <p:cNvSpPr/>
            <p:nvPr/>
          </p:nvSpPr>
          <p:spPr>
            <a:xfrm>
              <a:off x="0" y="737100"/>
              <a:ext cx="5765800" cy="153272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ru-RU" sz="2400" b="1" dirty="0">
                  <a:latin typeface="Times New Roman"/>
                  <a:ea typeface="Helvetica Neue Medium"/>
                </a:rPr>
                <a:t>Отчет</a:t>
              </a:r>
            </a:p>
            <a:p>
              <a:pPr algn="ctr"/>
              <a:r>
                <a:rPr lang="ru-RU" sz="2400" b="1" dirty="0">
                  <a:latin typeface="Times New Roman"/>
                  <a:ea typeface="Helvetica Neue Medium"/>
                </a:rPr>
                <a:t> о деятельности </a:t>
              </a:r>
              <a:r>
                <a:rPr lang="ru-RU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Счетной палаты</a:t>
              </a:r>
            </a:p>
            <a:p>
              <a:pPr algn="ctr"/>
              <a:r>
                <a:rPr lang="ru-RU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Луганской Народной Республики</a:t>
              </a:r>
            </a:p>
            <a:p>
              <a:pPr algn="ctr"/>
              <a:r>
                <a:rPr lang="ru-RU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за 2023-2024 года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744678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5F378-F9D9-42F5-A3F5-4B677B15EDD9}" type="slidenum">
              <a:rPr lang="ru-RU" smtClean="0"/>
              <a:pPr/>
              <a:t>10</a:t>
            </a:fld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490440" y="2536618"/>
            <a:ext cx="184731" cy="4416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2270" dirty="0"/>
          </a:p>
        </p:txBody>
      </p:sp>
      <p:grpSp>
        <p:nvGrpSpPr>
          <p:cNvPr id="12" name="Группа 11">
            <a:extLst>
              <a:ext uri="{FF2B5EF4-FFF2-40B4-BE49-F238E27FC236}">
                <a16:creationId xmlns:a16="http://schemas.microsoft.com/office/drawing/2014/main" id="{36C22C42-5EA8-41D2-9EFA-10F4185FA766}"/>
              </a:ext>
            </a:extLst>
          </p:cNvPr>
          <p:cNvGrpSpPr/>
          <p:nvPr/>
        </p:nvGrpSpPr>
        <p:grpSpPr>
          <a:xfrm>
            <a:off x="285887" y="170720"/>
            <a:ext cx="3938362" cy="2560151"/>
            <a:chOff x="469864" y="63269"/>
            <a:chExt cx="3592804" cy="2715837"/>
          </a:xfrm>
        </p:grpSpPr>
        <p:sp>
          <p:nvSpPr>
            <p:cNvPr id="5" name="Прямоугольник 4">
              <a:extLst>
                <a:ext uri="{FF2B5EF4-FFF2-40B4-BE49-F238E27FC236}">
                  <a16:creationId xmlns:a16="http://schemas.microsoft.com/office/drawing/2014/main" id="{9B6295C7-1EA0-40E3-BD20-33491B560A1D}"/>
                </a:ext>
              </a:extLst>
            </p:cNvPr>
            <p:cNvSpPr/>
            <p:nvPr/>
          </p:nvSpPr>
          <p:spPr>
            <a:xfrm>
              <a:off x="469864" y="63269"/>
              <a:ext cx="625307" cy="74884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Прямоугольник 6">
              <a:extLst>
                <a:ext uri="{FF2B5EF4-FFF2-40B4-BE49-F238E27FC236}">
                  <a16:creationId xmlns:a16="http://schemas.microsoft.com/office/drawing/2014/main" id="{2EEB3526-F377-4896-8386-808A76BCAC74}"/>
                </a:ext>
              </a:extLst>
            </p:cNvPr>
            <p:cNvSpPr/>
            <p:nvPr/>
          </p:nvSpPr>
          <p:spPr>
            <a:xfrm>
              <a:off x="3594629" y="2337448"/>
              <a:ext cx="468039" cy="44165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bg1"/>
                </a:solidFill>
              </a:endParaRPr>
            </a:p>
          </p:txBody>
        </p:sp>
        <p:sp>
          <p:nvSpPr>
            <p:cNvPr id="9" name="Прямоугольник 8">
              <a:extLst>
                <a:ext uri="{FF2B5EF4-FFF2-40B4-BE49-F238E27FC236}">
                  <a16:creationId xmlns:a16="http://schemas.microsoft.com/office/drawing/2014/main" id="{901D4A3F-406F-4079-8893-BCD329724ADB}"/>
                </a:ext>
              </a:extLst>
            </p:cNvPr>
            <p:cNvSpPr/>
            <p:nvPr/>
          </p:nvSpPr>
          <p:spPr>
            <a:xfrm>
              <a:off x="708289" y="1788506"/>
              <a:ext cx="490593" cy="4413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bg1"/>
                </a:solidFill>
              </a:endParaRPr>
            </a:p>
          </p:txBody>
        </p:sp>
      </p:grp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18E3EEA8-10DE-4F9F-8B3F-673CF4E6BE4A}"/>
              </a:ext>
            </a:extLst>
          </p:cNvPr>
          <p:cNvGrpSpPr/>
          <p:nvPr/>
        </p:nvGrpSpPr>
        <p:grpSpPr>
          <a:xfrm>
            <a:off x="214968" y="81853"/>
            <a:ext cx="5504362" cy="3007828"/>
            <a:chOff x="214968" y="81853"/>
            <a:chExt cx="5504362" cy="3007828"/>
          </a:xfrm>
        </p:grpSpPr>
        <p:pic>
          <p:nvPicPr>
            <p:cNvPr id="3" name="Рисунок 2">
              <a:extLst>
                <a:ext uri="{FF2B5EF4-FFF2-40B4-BE49-F238E27FC236}">
                  <a16:creationId xmlns:a16="http://schemas.microsoft.com/office/drawing/2014/main" id="{DB601F40-933F-AC49-23F0-827803B4F65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0176" y="81853"/>
              <a:ext cx="2215655" cy="2547617"/>
            </a:xfrm>
            <a:prstGeom prst="rect">
              <a:avLst/>
            </a:prstGeom>
          </p:spPr>
        </p:pic>
        <p:pic>
          <p:nvPicPr>
            <p:cNvPr id="11" name="Picture 4" descr="C:\Users\dolinina\AppData\Local\Microsoft\Windows\Temporary Internet Files\Content.IE5\A8W0FSG0\kozzi-944752-vector_illustration_bookshelf_library_with_old_books-3318x1144[1].jpg">
              <a:extLst>
                <a:ext uri="{FF2B5EF4-FFF2-40B4-BE49-F238E27FC236}">
                  <a16:creationId xmlns:a16="http://schemas.microsoft.com/office/drawing/2014/main" id="{92ACC7EB-EA1E-4A16-8A6B-B9A2C009257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4968" y="2444369"/>
              <a:ext cx="3302477" cy="645312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AB16BA01-AC5D-E0D9-676A-D8CED5A6CBF5}"/>
                </a:ext>
              </a:extLst>
            </p:cNvPr>
            <p:cNvSpPr txBox="1"/>
            <p:nvPr/>
          </p:nvSpPr>
          <p:spPr>
            <a:xfrm>
              <a:off x="3052330" y="213632"/>
              <a:ext cx="2667000" cy="26776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200" b="1" i="0" dirty="0">
                  <a:solidFill>
                    <a:srgbClr val="483B3F"/>
                  </a:solidFill>
                  <a:effectLst/>
                  <a:highlight>
                    <a:srgbClr val="FFFFFF"/>
                  </a:highlight>
                  <a:latin typeface="Times New Roman" panose="02020603050405020304" pitchFamily="18" charset="0"/>
                  <a:cs typeface="Times New Roman" panose="02020603050405020304" pitchFamily="18" charset="0"/>
                </a:rPr>
                <a:t>В соответствии со статьей 12 Федерального закона </a:t>
              </a:r>
            </a:p>
            <a:p>
              <a:pPr algn="ctr"/>
              <a:r>
                <a:rPr lang="ru-RU" sz="1200" b="1" i="0" dirty="0">
                  <a:solidFill>
                    <a:srgbClr val="483B3F"/>
                  </a:solidFill>
                  <a:effectLst/>
                  <a:highlight>
                    <a:srgbClr val="FFFFFF"/>
                  </a:highlight>
                  <a:latin typeface="Times New Roman" panose="02020603050405020304" pitchFamily="18" charset="0"/>
                  <a:cs typeface="Times New Roman" panose="02020603050405020304" pitchFamily="18" charset="0"/>
                </a:rPr>
                <a:t>от 07.02.2011</a:t>
              </a:r>
            </a:p>
            <a:p>
              <a:pPr algn="ctr"/>
              <a:r>
                <a:rPr lang="ru-RU" sz="1200" b="1" i="0" dirty="0">
                  <a:solidFill>
                    <a:srgbClr val="483B3F"/>
                  </a:solidFill>
                  <a:effectLst/>
                  <a:highlight>
                    <a:srgbClr val="FFFFFF"/>
                  </a:highlight>
                  <a:latin typeface="Times New Roman" panose="02020603050405020304" pitchFamily="18" charset="0"/>
                  <a:cs typeface="Times New Roman" panose="02020603050405020304" pitchFamily="18" charset="0"/>
                </a:rPr>
                <a:t> № 6-ФЗ «Об общих принципах организации и деятельности контрольно-счетных органов субъектов Российской Федерации</a:t>
              </a:r>
            </a:p>
            <a:p>
              <a:pPr algn="ctr"/>
              <a:r>
                <a:rPr lang="ru-RU" sz="1200" b="1" i="0" dirty="0">
                  <a:solidFill>
                    <a:srgbClr val="483B3F"/>
                  </a:solidFill>
                  <a:effectLst/>
                  <a:highlight>
                    <a:srgbClr val="FFFFFF"/>
                  </a:highlight>
                  <a:latin typeface="Times New Roman" panose="02020603050405020304" pitchFamily="18" charset="0"/>
                  <a:cs typeface="Times New Roman" panose="02020603050405020304" pitchFamily="18" charset="0"/>
                </a:rPr>
                <a:t>и муниципальных образований», </a:t>
              </a:r>
            </a:p>
            <a:p>
              <a:pPr algn="ctr"/>
              <a:r>
                <a:rPr lang="ru-RU" sz="1200" b="1" i="0" dirty="0">
                  <a:solidFill>
                    <a:srgbClr val="483B3F"/>
                  </a:solidFill>
                  <a:effectLst/>
                  <a:highlight>
                    <a:srgbClr val="FFFFFF"/>
                  </a:highlight>
                  <a:latin typeface="Times New Roman" panose="02020603050405020304" pitchFamily="18" charset="0"/>
                  <a:cs typeface="Times New Roman" panose="02020603050405020304" pitchFamily="18" charset="0"/>
                </a:rPr>
                <a:t>в</a:t>
              </a:r>
              <a:r>
                <a:rPr lang="ru-RU" sz="1200" b="1" dirty="0">
                  <a:solidFill>
                    <a:srgbClr val="483B3F"/>
                  </a:solidFill>
                  <a:highlight>
                    <a:srgbClr val="FFFFFF"/>
                  </a:highlight>
                  <a:latin typeface="Times New Roman" panose="02020603050405020304" pitchFamily="18" charset="0"/>
                  <a:cs typeface="Times New Roman" panose="02020603050405020304" pitchFamily="18" charset="0"/>
                </a:rPr>
                <a:t> целях осуществления возложенных полномочий</a:t>
              </a:r>
            </a:p>
            <a:p>
              <a:pPr algn="ctr"/>
              <a:r>
                <a:rPr lang="ru-RU" sz="1200" b="1" dirty="0">
                  <a:solidFill>
                    <a:srgbClr val="483B3F"/>
                  </a:solidFill>
                  <a:highlight>
                    <a:srgbClr val="FFFFFF"/>
                  </a:highlight>
                  <a:latin typeface="Times New Roman" panose="02020603050405020304" pitchFamily="18" charset="0"/>
                  <a:cs typeface="Times New Roman" panose="02020603050405020304" pitchFamily="18" charset="0"/>
                </a:rPr>
                <a:t>на Счетную палату</a:t>
              </a:r>
            </a:p>
            <a:p>
              <a:pPr algn="ctr"/>
              <a:r>
                <a:rPr lang="ru-RU" sz="1200" b="1" dirty="0">
                  <a:solidFill>
                    <a:srgbClr val="483B3F"/>
                  </a:solidFill>
                  <a:highlight>
                    <a:srgbClr val="FFFFFF"/>
                  </a:highlight>
                  <a:latin typeface="Times New Roman" panose="02020603050405020304" pitchFamily="18" charset="0"/>
                  <a:cs typeface="Times New Roman" panose="02020603050405020304" pitchFamily="18" charset="0"/>
                </a:rPr>
                <a:t>Луганской Народной Республики утвержден </a:t>
              </a:r>
            </a:p>
            <a:p>
              <a:pPr algn="ctr"/>
              <a:r>
                <a:rPr lang="ru-RU" sz="1200" b="1" dirty="0">
                  <a:solidFill>
                    <a:srgbClr val="483B3F"/>
                  </a:solidFill>
                  <a:highlight>
                    <a:srgbClr val="FFFFFF"/>
                  </a:highlight>
                  <a:latin typeface="Times New Roman" panose="02020603050405020304" pitchFamily="18" charset="0"/>
                  <a:cs typeface="Times New Roman" panose="02020603050405020304" pitchFamily="18" charset="0"/>
                </a:rPr>
                <a:t>План работы на 2024 год</a:t>
              </a:r>
              <a:endPara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368891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AE32B699-A70E-4407-84AC-6ACBB3659878}"/>
              </a:ext>
            </a:extLst>
          </p:cNvPr>
          <p:cNvGrpSpPr/>
          <p:nvPr/>
        </p:nvGrpSpPr>
        <p:grpSpPr>
          <a:xfrm>
            <a:off x="63500" y="103375"/>
            <a:ext cx="5638800" cy="3038100"/>
            <a:chOff x="63500" y="103375"/>
            <a:chExt cx="5638800" cy="3038100"/>
          </a:xfrm>
        </p:grpSpPr>
        <p:graphicFrame>
          <p:nvGraphicFramePr>
            <p:cNvPr id="3" name="Схема 2">
              <a:extLst>
                <a:ext uri="{FF2B5EF4-FFF2-40B4-BE49-F238E27FC236}">
                  <a16:creationId xmlns:a16="http://schemas.microsoft.com/office/drawing/2014/main" id="{627BA9CB-2F61-4EA2-99DD-82E43F917FD3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850147776"/>
                </p:ext>
              </p:extLst>
            </p:nvPr>
          </p:nvGraphicFramePr>
          <p:xfrm>
            <a:off x="63500" y="479425"/>
            <a:ext cx="5584250" cy="266205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6" name="Прямоугольник 5">
              <a:extLst>
                <a:ext uri="{FF2B5EF4-FFF2-40B4-BE49-F238E27FC236}">
                  <a16:creationId xmlns:a16="http://schemas.microsoft.com/office/drawing/2014/main" id="{E2166062-EE22-4527-BFFB-BCCD8C7DD983}"/>
                </a:ext>
              </a:extLst>
            </p:cNvPr>
            <p:cNvSpPr/>
            <p:nvPr/>
          </p:nvSpPr>
          <p:spPr>
            <a:xfrm>
              <a:off x="63500" y="103375"/>
              <a:ext cx="563880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0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Исполнение Плана работы  на 2024 год по направлениям деятельности</a:t>
              </a:r>
            </a:p>
            <a:p>
              <a:pPr algn="ctr"/>
              <a:r>
                <a:rPr lang="ru-RU" sz="10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Счетной палаты Луганской Народной Республики </a:t>
              </a:r>
              <a:endPara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20289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ED2FC33B-E628-4744-860E-76682E3DFB6F}"/>
              </a:ext>
            </a:extLst>
          </p:cNvPr>
          <p:cNvGrpSpPr/>
          <p:nvPr/>
        </p:nvGrpSpPr>
        <p:grpSpPr>
          <a:xfrm>
            <a:off x="215900" y="58541"/>
            <a:ext cx="4800600" cy="3131437"/>
            <a:chOff x="215900" y="58541"/>
            <a:chExt cx="4800600" cy="3131437"/>
          </a:xfrm>
        </p:grpSpPr>
        <p:pic>
          <p:nvPicPr>
            <p:cNvPr id="1032" name="Picture 8" descr="Проверка и корректура текста, цена 15,19 Br * смотрите фото и отзывы в каталоге by.germetik-ural.ru">
              <a:extLst>
                <a:ext uri="{FF2B5EF4-FFF2-40B4-BE49-F238E27FC236}">
                  <a16:creationId xmlns:a16="http://schemas.microsoft.com/office/drawing/2014/main" id="{B1D7D364-7DD8-41EF-A498-0531073D79F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900" y="2081836"/>
              <a:ext cx="1644182" cy="11081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A5A3241D-9103-3792-1611-D25AA2F9DDD0}"/>
                </a:ext>
              </a:extLst>
            </p:cNvPr>
            <p:cNvSpPr txBox="1"/>
            <p:nvPr/>
          </p:nvSpPr>
          <p:spPr>
            <a:xfrm>
              <a:off x="596900" y="58541"/>
              <a:ext cx="4419600" cy="2400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000" b="1" dirty="0">
                  <a:highlight>
                    <a:srgbClr val="FFFFFF"/>
                  </a:highlight>
                  <a:latin typeface="Times New Roman" panose="02020603050405020304" pitchFamily="18" charset="0"/>
                  <a:cs typeface="Times New Roman" panose="02020603050405020304" pitchFamily="18" charset="0"/>
                </a:rPr>
                <a:t>По результатам внешних проверок годовой бюджетной отчетности главных администраторов бюджетных средств и Территориального фонда обязательного медицинского страхования </a:t>
              </a:r>
            </a:p>
            <a:p>
              <a:pPr algn="ctr"/>
              <a:r>
                <a:rPr lang="ru-RU" sz="1000" b="1" dirty="0">
                  <a:highlight>
                    <a:srgbClr val="FFFFFF"/>
                  </a:highlight>
                  <a:latin typeface="Times New Roman" panose="02020603050405020304" pitchFamily="18" charset="0"/>
                  <a:cs typeface="Times New Roman" panose="02020603050405020304" pitchFamily="18" charset="0"/>
                </a:rPr>
                <a:t>Луганской Народной Республики установлено, что г</a:t>
              </a:r>
              <a:r>
                <a:rPr lang="ru-RU" sz="1000" b="1" dirty="0">
                  <a:solidFill>
                    <a:srgbClr val="000000"/>
                  </a:solidFill>
                  <a:highlight>
                    <a:srgbClr val="FFFFFF"/>
                  </a:highlight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одовые отчеты по составу, содержанию и представлению в целом соответствуют установленным требованиям.</a:t>
              </a:r>
            </a:p>
            <a:p>
              <a:pPr algn="ctr"/>
              <a:endParaRPr lang="ru-RU" sz="1000" b="1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sz="1000" b="1" dirty="0">
                  <a:solidFill>
                    <a:srgbClr val="000000"/>
                  </a:solidFill>
                  <a:highlight>
                    <a:srgbClr val="FFFFFF"/>
                  </a:highlight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Выявленные ошибки и искажения годовой бюджетной отчетности </a:t>
              </a:r>
              <a:r>
                <a:rPr lang="ru-RU" sz="1000" b="1" dirty="0">
                  <a:highlight>
                    <a:srgbClr val="FFFFFF"/>
                  </a:highlight>
                  <a:latin typeface="Times New Roman" panose="02020603050405020304" pitchFamily="18" charset="0"/>
                  <a:cs typeface="Times New Roman" panose="02020603050405020304" pitchFamily="18" charset="0"/>
                </a:rPr>
                <a:t>главных администраторов бюджетных средств</a:t>
              </a:r>
              <a:endParaRPr lang="ru-RU" sz="1000" b="1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sz="1000" b="1" dirty="0">
                  <a:solidFill>
                    <a:srgbClr val="000000"/>
                  </a:solidFill>
                  <a:highlight>
                    <a:srgbClr val="FFFFFF"/>
                  </a:highlight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не повлияли на показатели годовых отчетов за 2023 год</a:t>
              </a:r>
            </a:p>
            <a:p>
              <a:pPr algn="ctr"/>
              <a:r>
                <a:rPr lang="ru-RU" sz="1000" b="1" i="1" dirty="0">
                  <a:solidFill>
                    <a:srgbClr val="000000"/>
                  </a:solidFill>
                  <a:highlight>
                    <a:srgbClr val="FFFFFF"/>
                  </a:highlight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ru-RU" sz="1000" b="1" i="1" dirty="0">
                  <a:highlight>
                    <a:srgbClr val="FFFFFF"/>
                  </a:highlight>
                  <a:latin typeface="Times New Roman" panose="02020603050405020304" pitchFamily="18" charset="0"/>
                  <a:cs typeface="Times New Roman" panose="02020603050405020304" pitchFamily="18" charset="0"/>
                </a:rPr>
                <a:t>несоответствие форм бюджетной  отчетности установленным формам, нарушения порядка составления форм бюджетной отчетности, предоставление не полного комплекта документов, предоставление документов с нарушением сроков).</a:t>
              </a:r>
              <a:r>
                <a:rPr lang="ru-RU" sz="1000" b="1" dirty="0">
                  <a:solidFill>
                    <a:srgbClr val="000000"/>
                  </a:solidFill>
                  <a:highlight>
                    <a:srgbClr val="FFFFFF"/>
                  </a:highlight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endParaRPr lang="ru-RU" sz="1000" b="1" i="1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endParaRPr lang="ru-RU" sz="1000" dirty="0"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706813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Picture background">
            <a:extLst>
              <a:ext uri="{FF2B5EF4-FFF2-40B4-BE49-F238E27FC236}">
                <a16:creationId xmlns:a16="http://schemas.microsoft.com/office/drawing/2014/main" id="{1E2AB479-6A86-4313-91AA-7E411B9835AD}"/>
              </a:ext>
            </a:extLst>
          </p:cNvPr>
          <p:cNvPicPr/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  <a14:imgEffect>
                      <a14:colorTemperature colorTemp="8800"/>
                    </a14:imgEffect>
                    <a14:imgEffect>
                      <a14:saturation sat="30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96" y="403225"/>
            <a:ext cx="3600211" cy="29316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21" name="TextShape 7"/>
          <p:cNvSpPr txBox="1"/>
          <p:nvPr/>
        </p:nvSpPr>
        <p:spPr>
          <a:xfrm>
            <a:off x="5650598" y="3008430"/>
            <a:ext cx="111854" cy="235456"/>
          </a:xfrm>
          <a:prstGeom prst="rect">
            <a:avLst/>
          </a:prstGeom>
          <a:noFill/>
          <a:ln w="12600">
            <a:noFill/>
          </a:ln>
        </p:spPr>
        <p:txBody>
          <a:bodyPr lIns="0" tIns="0" rIns="0" bIns="0">
            <a:noAutofit/>
          </a:bodyPr>
          <a:lstStyle/>
          <a:p>
            <a:pPr algn="ctr">
              <a:lnSpc>
                <a:spcPct val="100000"/>
              </a:lnSpc>
            </a:pPr>
            <a:fld id="{419763F6-EB56-4A93-A236-E17A5CEEE7C7}" type="slidenum">
              <a:rPr lang="ru-RU" sz="567">
                <a:solidFill>
                  <a:srgbClr val="5E5E5E"/>
                </a:solidFill>
                <a:latin typeface="Helvetica Neue Light"/>
                <a:ea typeface="Helvetica Neue Light"/>
              </a:rPr>
              <a:t>13</a:t>
            </a:fld>
            <a:endParaRPr lang="ru-RU" sz="567">
              <a:latin typeface="Times New Roman"/>
            </a:endParaRPr>
          </a:p>
        </p:txBody>
      </p:sp>
      <p:graphicFrame>
        <p:nvGraphicFramePr>
          <p:cNvPr id="4" name="Схема 3">
            <a:extLst>
              <a:ext uri="{FF2B5EF4-FFF2-40B4-BE49-F238E27FC236}">
                <a16:creationId xmlns:a16="http://schemas.microsoft.com/office/drawing/2014/main" id="{BC0DBFC9-0986-2561-5F20-CDDD5065001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37828137"/>
              </p:ext>
            </p:extLst>
          </p:nvPr>
        </p:nvGraphicFramePr>
        <p:xfrm>
          <a:off x="2596911" y="453949"/>
          <a:ext cx="3048000" cy="25846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309C49F-03E3-85AE-C6BB-AE253A774F0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92" y="54232"/>
            <a:ext cx="590094" cy="540544"/>
          </a:xfrm>
          <a:prstGeom prst="rect">
            <a:avLst/>
          </a:prstGeom>
        </p:spPr>
      </p:pic>
      <p:sp>
        <p:nvSpPr>
          <p:cNvPr id="8" name="Заголовок 7">
            <a:extLst>
              <a:ext uri="{FF2B5EF4-FFF2-40B4-BE49-F238E27FC236}">
                <a16:creationId xmlns:a16="http://schemas.microsoft.com/office/drawing/2014/main" id="{8F4A7C93-3ACF-CE7A-5E86-924D9A9C9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2561" y="144987"/>
            <a:ext cx="5162528" cy="359033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Объекты контроля, охваченные внешними проверками </a:t>
            </a:r>
          </a:p>
        </p:txBody>
      </p:sp>
    </p:spTree>
    <p:extLst>
      <p:ext uri="{BB962C8B-B14F-4D97-AF65-F5344CB8AC3E}">
        <p14:creationId xmlns:p14="http://schemas.microsoft.com/office/powerpoint/2010/main" val="8163799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35F32AE8-7CAC-447B-8CBF-4B126A6F676C}"/>
              </a:ext>
            </a:extLst>
          </p:cNvPr>
          <p:cNvGrpSpPr/>
          <p:nvPr/>
        </p:nvGrpSpPr>
        <p:grpSpPr>
          <a:xfrm>
            <a:off x="139700" y="98425"/>
            <a:ext cx="4947775" cy="2949265"/>
            <a:chOff x="-65848" y="196048"/>
            <a:chExt cx="5327453" cy="2987676"/>
          </a:xfrm>
        </p:grpSpPr>
        <p:sp>
          <p:nvSpPr>
            <p:cNvPr id="3" name="Прямоугольник 2">
              <a:extLst>
                <a:ext uri="{FF2B5EF4-FFF2-40B4-BE49-F238E27FC236}">
                  <a16:creationId xmlns:a16="http://schemas.microsoft.com/office/drawing/2014/main" id="{4803800D-322E-4D22-96D3-E6AB245EE2A1}"/>
                </a:ext>
              </a:extLst>
            </p:cNvPr>
            <p:cNvSpPr/>
            <p:nvPr/>
          </p:nvSpPr>
          <p:spPr>
            <a:xfrm>
              <a:off x="-65848" y="196048"/>
              <a:ext cx="4406051" cy="2987676"/>
            </a:xfrm>
            <a:prstGeom prst="rect">
              <a:avLst/>
            </a:prstGeom>
            <a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colorTemperature colorTemp="5300"/>
                        </a14:imgEffect>
                        <a14:imgEffect>
                          <a14:brightnessContrast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>
              <a:outerShdw blurRad="50800" dist="50800" dir="5400000" algn="ctr" rotWithShape="0">
                <a:srgbClr val="E6E6E6"/>
              </a:outerShdw>
            </a:effectLst>
          </p:spPr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D21A1C1F-34EA-4E6D-A3F3-8673E6C0BC65}"/>
                </a:ext>
              </a:extLst>
            </p:cNvPr>
            <p:cNvSpPr/>
            <p:nvPr/>
          </p:nvSpPr>
          <p:spPr>
            <a:xfrm>
              <a:off x="1430075" y="1662705"/>
              <a:ext cx="340722" cy="1073865"/>
            </a:xfrm>
            <a:custGeom>
              <a:avLst/>
              <a:gdLst>
                <a:gd name="connsiteX0" fmla="*/ 0 w 340722"/>
                <a:gd name="connsiteY0" fmla="*/ 0 h 1073865"/>
                <a:gd name="connsiteX1" fmla="*/ 170361 w 340722"/>
                <a:gd name="connsiteY1" fmla="*/ 0 h 1073865"/>
                <a:gd name="connsiteX2" fmla="*/ 170361 w 340722"/>
                <a:gd name="connsiteY2" fmla="*/ 1073865 h 1073865"/>
                <a:gd name="connsiteX3" fmla="*/ 340722 w 340722"/>
                <a:gd name="connsiteY3" fmla="*/ 1073865 h 1073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722" h="1073865">
                  <a:moveTo>
                    <a:pt x="0" y="0"/>
                  </a:moveTo>
                  <a:lnTo>
                    <a:pt x="170361" y="0"/>
                  </a:lnTo>
                  <a:lnTo>
                    <a:pt x="170361" y="1073865"/>
                  </a:lnTo>
                  <a:lnTo>
                    <a:pt x="340722" y="1073865"/>
                  </a:lnTo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54896" tIns="508767" rIns="154895" bIns="508767" numCol="1" spcCol="1270" anchor="ctr" anchorCtr="0">
              <a:noAutofit/>
            </a:bodyPr>
            <a:lstStyle/>
            <a:p>
              <a:pPr marL="0" lvl="0" indent="0" algn="ctr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ru-RU" sz="500" kern="1200"/>
            </a:p>
          </p:txBody>
        </p:sp>
        <p:sp>
          <p:nvSpPr>
            <p:cNvPr id="5" name="Полилиния: фигура 4">
              <a:extLst>
                <a:ext uri="{FF2B5EF4-FFF2-40B4-BE49-F238E27FC236}">
                  <a16:creationId xmlns:a16="http://schemas.microsoft.com/office/drawing/2014/main" id="{792B50C2-8602-4C26-B2B4-49B8A1AFDCCF}"/>
                </a:ext>
              </a:extLst>
            </p:cNvPr>
            <p:cNvSpPr/>
            <p:nvPr/>
          </p:nvSpPr>
          <p:spPr>
            <a:xfrm>
              <a:off x="1430075" y="1662705"/>
              <a:ext cx="332624" cy="306155"/>
            </a:xfrm>
            <a:custGeom>
              <a:avLst/>
              <a:gdLst>
                <a:gd name="connsiteX0" fmla="*/ 0 w 332624"/>
                <a:gd name="connsiteY0" fmla="*/ 0 h 306155"/>
                <a:gd name="connsiteX1" fmla="*/ 166312 w 332624"/>
                <a:gd name="connsiteY1" fmla="*/ 0 h 306155"/>
                <a:gd name="connsiteX2" fmla="*/ 166312 w 332624"/>
                <a:gd name="connsiteY2" fmla="*/ 306155 h 306155"/>
                <a:gd name="connsiteX3" fmla="*/ 332624 w 332624"/>
                <a:gd name="connsiteY3" fmla="*/ 306155 h 306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2624" h="306155">
                  <a:moveTo>
                    <a:pt x="0" y="0"/>
                  </a:moveTo>
                  <a:lnTo>
                    <a:pt x="166312" y="0"/>
                  </a:lnTo>
                  <a:lnTo>
                    <a:pt x="166312" y="306155"/>
                  </a:lnTo>
                  <a:lnTo>
                    <a:pt x="332624" y="306155"/>
                  </a:lnTo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67711" tIns="141776" rIns="167710" bIns="141776" numCol="1" spcCol="1270" anchor="ctr" anchorCtr="0">
              <a:noAutofit/>
            </a:bodyPr>
            <a:lstStyle/>
            <a:p>
              <a:pPr marL="0" lvl="0" indent="0" algn="ctr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ru-RU" sz="500" kern="1200"/>
            </a:p>
          </p:txBody>
        </p:sp>
        <p:sp>
          <p:nvSpPr>
            <p:cNvPr id="7" name="Полилиния: фигура 6">
              <a:extLst>
                <a:ext uri="{FF2B5EF4-FFF2-40B4-BE49-F238E27FC236}">
                  <a16:creationId xmlns:a16="http://schemas.microsoft.com/office/drawing/2014/main" id="{98368111-D915-4918-B68A-58E36F8C181B}"/>
                </a:ext>
              </a:extLst>
            </p:cNvPr>
            <p:cNvSpPr/>
            <p:nvPr/>
          </p:nvSpPr>
          <p:spPr>
            <a:xfrm>
              <a:off x="1430075" y="1170207"/>
              <a:ext cx="331064" cy="492497"/>
            </a:xfrm>
            <a:custGeom>
              <a:avLst/>
              <a:gdLst>
                <a:gd name="connsiteX0" fmla="*/ 0 w 331064"/>
                <a:gd name="connsiteY0" fmla="*/ 492497 h 492497"/>
                <a:gd name="connsiteX1" fmla="*/ 165532 w 331064"/>
                <a:gd name="connsiteY1" fmla="*/ 492497 h 492497"/>
                <a:gd name="connsiteX2" fmla="*/ 165532 w 331064"/>
                <a:gd name="connsiteY2" fmla="*/ 0 h 492497"/>
                <a:gd name="connsiteX3" fmla="*/ 331064 w 331064"/>
                <a:gd name="connsiteY3" fmla="*/ 0 h 492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1064" h="492497">
                  <a:moveTo>
                    <a:pt x="0" y="492497"/>
                  </a:moveTo>
                  <a:lnTo>
                    <a:pt x="165532" y="492497"/>
                  </a:lnTo>
                  <a:lnTo>
                    <a:pt x="165532" y="0"/>
                  </a:lnTo>
                  <a:lnTo>
                    <a:pt x="331064" y="0"/>
                  </a:lnTo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63397" tIns="231413" rIns="163396" bIns="231413" numCol="1" spcCol="1270" anchor="ctr" anchorCtr="0">
              <a:noAutofit/>
            </a:bodyPr>
            <a:lstStyle/>
            <a:p>
              <a:pPr marL="0" lvl="0" indent="0" algn="ctr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ru-RU" sz="500" kern="1200"/>
            </a:p>
          </p:txBody>
        </p:sp>
        <p:sp>
          <p:nvSpPr>
            <p:cNvPr id="8" name="Полилиния: фигура 7">
              <a:extLst>
                <a:ext uri="{FF2B5EF4-FFF2-40B4-BE49-F238E27FC236}">
                  <a16:creationId xmlns:a16="http://schemas.microsoft.com/office/drawing/2014/main" id="{99533B86-272B-4B87-BD79-1FB81B693D61}"/>
                </a:ext>
              </a:extLst>
            </p:cNvPr>
            <p:cNvSpPr/>
            <p:nvPr/>
          </p:nvSpPr>
          <p:spPr>
            <a:xfrm>
              <a:off x="1430075" y="429212"/>
              <a:ext cx="331064" cy="1233492"/>
            </a:xfrm>
            <a:custGeom>
              <a:avLst/>
              <a:gdLst>
                <a:gd name="connsiteX0" fmla="*/ 0 w 331064"/>
                <a:gd name="connsiteY0" fmla="*/ 1233492 h 1233492"/>
                <a:gd name="connsiteX1" fmla="*/ 165532 w 331064"/>
                <a:gd name="connsiteY1" fmla="*/ 1233492 h 1233492"/>
                <a:gd name="connsiteX2" fmla="*/ 165532 w 331064"/>
                <a:gd name="connsiteY2" fmla="*/ 0 h 1233492"/>
                <a:gd name="connsiteX3" fmla="*/ 331064 w 331064"/>
                <a:gd name="connsiteY3" fmla="*/ 0 h 1233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1064" h="1233492">
                  <a:moveTo>
                    <a:pt x="0" y="1233492"/>
                  </a:moveTo>
                  <a:lnTo>
                    <a:pt x="165532" y="1233492"/>
                  </a:lnTo>
                  <a:lnTo>
                    <a:pt x="165532" y="0"/>
                  </a:lnTo>
                  <a:lnTo>
                    <a:pt x="331064" y="0"/>
                  </a:lnTo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46304" tIns="584818" rIns="146303" bIns="584817" numCol="1" spcCol="1270" anchor="ctr" anchorCtr="0">
              <a:noAutofit/>
            </a:bodyPr>
            <a:lstStyle/>
            <a:p>
              <a:pPr marL="0" lvl="0" indent="0" algn="ctr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ru-RU" sz="500" kern="1200"/>
            </a:p>
          </p:txBody>
        </p:sp>
        <p:sp>
          <p:nvSpPr>
            <p:cNvPr id="9" name="Прямоугольник: скругленные противолежащие углы 8">
              <a:extLst>
                <a:ext uri="{FF2B5EF4-FFF2-40B4-BE49-F238E27FC236}">
                  <a16:creationId xmlns:a16="http://schemas.microsoft.com/office/drawing/2014/main" id="{C8B87184-5E73-496A-998F-2148394904D8}"/>
                </a:ext>
              </a:extLst>
            </p:cNvPr>
            <p:cNvSpPr/>
            <p:nvPr/>
          </p:nvSpPr>
          <p:spPr>
            <a:xfrm>
              <a:off x="3946" y="856271"/>
              <a:ext cx="2133232" cy="1331058"/>
            </a:xfrm>
            <a:prstGeom prst="round2DiagRect">
              <a:avLst/>
            </a:prstGeom>
            <a:solidFill>
              <a:schemeClr val="accent1">
                <a:lumMod val="20000"/>
                <a:lumOff val="80000"/>
              </a:schemeClr>
            </a:solidFill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6985" tIns="6985" rIns="6985" bIns="6985" numCol="1" spcCol="1270" anchor="ctr" anchorCtr="0">
              <a:noAutofit/>
            </a:bodyPr>
            <a:lstStyle/>
            <a:p>
              <a:pPr marL="0" lvl="0" indent="0" algn="ctr" defTabSz="48895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</a:pPr>
              <a:r>
                <a:rPr lang="ru-RU" sz="1100" b="1" i="0" kern="12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Локальные</a:t>
              </a:r>
            </a:p>
            <a:p>
              <a:pPr marL="0" lvl="0" indent="0" algn="ctr" defTabSz="48895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</a:pPr>
              <a:r>
                <a:rPr lang="ru-RU" sz="1100" b="1" i="0" kern="12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нормативные акты</a:t>
              </a:r>
            </a:p>
            <a:p>
              <a:pPr marL="0" lvl="0" indent="0" algn="ctr" defTabSz="48895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</a:pPr>
              <a:r>
                <a:rPr lang="ru-RU" sz="1100" b="1" i="0" kern="12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Счетной Палаты Луганской Народной Республики</a:t>
              </a:r>
              <a:endParaRPr lang="ru-RU" sz="1100" b="1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" name="Прямоугольник: скругленные противолежащие углы 9">
              <a:extLst>
                <a:ext uri="{FF2B5EF4-FFF2-40B4-BE49-F238E27FC236}">
                  <a16:creationId xmlns:a16="http://schemas.microsoft.com/office/drawing/2014/main" id="{68B76A1E-0CE7-4B1B-A595-23563CF3DD42}"/>
                </a:ext>
              </a:extLst>
            </p:cNvPr>
            <p:cNvSpPr/>
            <p:nvPr/>
          </p:nvSpPr>
          <p:spPr>
            <a:xfrm>
              <a:off x="2332078" y="315923"/>
              <a:ext cx="2922900" cy="435329"/>
            </a:xfrm>
            <a:prstGeom prst="round2DiagRect">
              <a:avLst/>
            </a:prstGeom>
            <a:solidFill>
              <a:schemeClr val="accent1">
                <a:lumMod val="20000"/>
                <a:lumOff val="80000"/>
              </a:schemeClr>
            </a:solidFill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5715" tIns="5715" rIns="5715" bIns="5715" numCol="1" spcCol="1270" anchor="ctr" anchorCtr="0">
              <a:noAutofit/>
            </a:bodyPr>
            <a:lstStyle/>
            <a:p>
              <a:pPr marL="0" lvl="0" indent="0" algn="ctr" defTabSz="266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9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Регла</a:t>
              </a:r>
              <a:r>
                <a:rPr lang="ru-RU" sz="900" b="1" kern="1200" dirty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мент</a:t>
              </a:r>
            </a:p>
            <a:p>
              <a:pPr marL="0" lvl="0" indent="0" algn="ctr" defTabSz="266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900" b="1" kern="1200" dirty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Счетной палаты Луганской Народной Республики</a:t>
              </a:r>
            </a:p>
          </p:txBody>
        </p:sp>
        <p:sp>
          <p:nvSpPr>
            <p:cNvPr id="11" name="Прямоугольник: скругленные противолежащие углы 10">
              <a:extLst>
                <a:ext uri="{FF2B5EF4-FFF2-40B4-BE49-F238E27FC236}">
                  <a16:creationId xmlns:a16="http://schemas.microsoft.com/office/drawing/2014/main" id="{B3592A95-95EF-4D66-A63E-D3F43A148B10}"/>
                </a:ext>
              </a:extLst>
            </p:cNvPr>
            <p:cNvSpPr/>
            <p:nvPr/>
          </p:nvSpPr>
          <p:spPr>
            <a:xfrm>
              <a:off x="2322421" y="1521799"/>
              <a:ext cx="2922900" cy="435329"/>
            </a:xfrm>
            <a:prstGeom prst="round2DiagRect">
              <a:avLst/>
            </a:prstGeom>
            <a:solidFill>
              <a:schemeClr val="accent1">
                <a:lumMod val="20000"/>
                <a:lumOff val="80000"/>
              </a:schemeClr>
            </a:solidFill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5715" tIns="5715" rIns="5715" bIns="5715" numCol="1" spcCol="1270" anchor="ctr" anchorCtr="0">
              <a:noAutofit/>
            </a:bodyPr>
            <a:lstStyle/>
            <a:p>
              <a:pPr marL="0" lvl="0" indent="0" algn="ctr" defTabSz="266700">
                <a:spcBef>
                  <a:spcPct val="0"/>
                </a:spcBef>
                <a:buNone/>
              </a:pPr>
              <a:r>
                <a:rPr lang="ru-RU" sz="900" b="1" kern="1200" dirty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3</a:t>
              </a:r>
            </a:p>
            <a:p>
              <a:pPr marL="0" lvl="0" indent="0" algn="ctr" defTabSz="266700">
                <a:spcBef>
                  <a:spcPct val="0"/>
                </a:spcBef>
                <a:buNone/>
              </a:pPr>
              <a:r>
                <a:rPr lang="ru-RU" sz="900" b="1" kern="1200" dirty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Стандарта  организации деятельности</a:t>
              </a:r>
            </a:p>
          </p:txBody>
        </p:sp>
        <p:sp>
          <p:nvSpPr>
            <p:cNvPr id="12" name="Прямоугольник: скругленные противолежащие углы 11">
              <a:extLst>
                <a:ext uri="{FF2B5EF4-FFF2-40B4-BE49-F238E27FC236}">
                  <a16:creationId xmlns:a16="http://schemas.microsoft.com/office/drawing/2014/main" id="{9D4CA91E-557F-40C6-A3A5-5DC1EDD62F5A}"/>
                </a:ext>
              </a:extLst>
            </p:cNvPr>
            <p:cNvSpPr/>
            <p:nvPr/>
          </p:nvSpPr>
          <p:spPr>
            <a:xfrm>
              <a:off x="2337145" y="872750"/>
              <a:ext cx="2924460" cy="542765"/>
            </a:xfrm>
            <a:prstGeom prst="round2DiagRect">
              <a:avLst/>
            </a:prstGeom>
            <a:solidFill>
              <a:schemeClr val="accent1">
                <a:lumMod val="20000"/>
                <a:lumOff val="80000"/>
              </a:schemeClr>
            </a:solidFill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5715" tIns="5715" rIns="5715" bIns="5715" numCol="1" spcCol="1270" anchor="ctr" anchorCtr="0">
              <a:noAutofit/>
            </a:bodyPr>
            <a:lstStyle/>
            <a:p>
              <a:pPr marL="0" lvl="0" indent="0" algn="ctr" defTabSz="266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900" b="1" kern="1200" dirty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18</a:t>
              </a:r>
            </a:p>
            <a:p>
              <a:pPr marL="0" lvl="0" indent="0" algn="ctr" defTabSz="266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900" b="1" kern="1200" dirty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Стандартов внешнего государственного финансового контроля</a:t>
              </a:r>
            </a:p>
          </p:txBody>
        </p:sp>
        <p:sp>
          <p:nvSpPr>
            <p:cNvPr id="13" name="Прямоугольник: скругленные противолежащие углы 12">
              <a:extLst>
                <a:ext uri="{FF2B5EF4-FFF2-40B4-BE49-F238E27FC236}">
                  <a16:creationId xmlns:a16="http://schemas.microsoft.com/office/drawing/2014/main" id="{FFDCE2A1-0591-447D-B7B7-B13AC717564D}"/>
                </a:ext>
              </a:extLst>
            </p:cNvPr>
            <p:cNvSpPr/>
            <p:nvPr/>
          </p:nvSpPr>
          <p:spPr>
            <a:xfrm>
              <a:off x="2322420" y="2113365"/>
              <a:ext cx="2932559" cy="840701"/>
            </a:xfrm>
            <a:prstGeom prst="round2DiagRect">
              <a:avLst/>
            </a:prstGeom>
            <a:solidFill>
              <a:schemeClr val="accent1">
                <a:lumMod val="20000"/>
                <a:lumOff val="80000"/>
              </a:schemeClr>
            </a:solidFill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6985" tIns="6985" rIns="6985" bIns="6985" numCol="1" spcCol="1270" anchor="ctr" anchorCtr="0">
              <a:noAutofit/>
            </a:bodyPr>
            <a:lstStyle/>
            <a:p>
              <a:pPr marL="0" lvl="0" indent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1000" b="1" kern="12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Методические указания </a:t>
              </a:r>
            </a:p>
            <a:p>
              <a:pPr marL="0" lvl="0" indent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1000" b="1" kern="12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о порядке производства по делам об административных правонарушениях должностными лицами Счетной палаты Луганской Народной Республики</a:t>
              </a:r>
              <a:endParaRPr lang="ru-RU" sz="1000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352802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68300" y="479425"/>
            <a:ext cx="2057400" cy="2379035"/>
          </a:xfrm>
        </p:spPr>
        <p:txBody>
          <a:bodyPr>
            <a:noAutofit/>
          </a:bodyPr>
          <a:lstStyle/>
          <a:p>
            <a:pPr algn="ctr">
              <a:spcBef>
                <a:spcPts val="0"/>
              </a:spcBef>
            </a:pPr>
            <a:r>
              <a:rPr lang="ru-RU" sz="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результатам  4 заседаний коллегии Счетной палаты Луганской Народной Республики принято решение</a:t>
            </a:r>
          </a:p>
          <a:p>
            <a:pPr algn="ctr">
              <a:spcBef>
                <a:spcPts val="0"/>
              </a:spcBef>
            </a:pPr>
            <a:r>
              <a:rPr lang="ru-RU" sz="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 утверждении </a:t>
            </a:r>
            <a:r>
              <a:rPr lang="ru-RU" sz="900" b="1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заключений</a:t>
            </a:r>
          </a:p>
          <a:p>
            <a:pPr algn="ctr">
              <a:spcBef>
                <a:spcPts val="0"/>
              </a:spcBef>
            </a:pPr>
            <a:r>
              <a:rPr lang="ru-RU" sz="900" b="1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 результатам внешних проверок бюджетной отчетности 110 главных администраторов бюджетных средств, </a:t>
            </a:r>
            <a:r>
              <a:rPr lang="ru-RU" sz="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900" b="1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ерриториального фонда обязательного медицинского страхования Луганской Народной Республики за 2023 год и отчета</a:t>
            </a:r>
          </a:p>
          <a:p>
            <a:pPr algn="ctr">
              <a:spcBef>
                <a:spcPts val="0"/>
              </a:spcBef>
            </a:pPr>
            <a:r>
              <a:rPr lang="ru-RU" sz="900" b="1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об исполнении республиканского бюджета за 2023 год, а также утверждены 21 стандарт, План работы на 2024 год.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5F378-F9D9-42F5-A3F5-4B677B15EDD9}" type="slidenum">
              <a:rPr lang="ru-RU" smtClean="0"/>
              <a:pPr/>
              <a:t>15</a:t>
            </a:fld>
            <a:endParaRPr lang="ru-RU" dirty="0"/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116645" y="98426"/>
            <a:ext cx="5412793" cy="304800"/>
          </a:xfrm>
          <a:prstGeom prst="rect">
            <a:avLst/>
          </a:prstGeom>
        </p:spPr>
        <p:txBody>
          <a:bodyPr vert="horz" lIns="43244" tIns="21622" rIns="43244" bIns="21622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 cap="none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br>
              <a:rPr lang="ru-RU" sz="1324" b="1" dirty="0">
                <a:solidFill>
                  <a:schemeClr val="bg1"/>
                </a:solidFill>
                <a:latin typeface="Cambria" pitchFamily="18" charset="0"/>
              </a:rPr>
            </a:br>
            <a:br>
              <a:rPr lang="ru-RU" sz="1324" b="1" dirty="0">
                <a:solidFill>
                  <a:schemeClr val="bg1"/>
                </a:solidFill>
                <a:latin typeface="Cambria" pitchFamily="18" charset="0"/>
              </a:rPr>
            </a:br>
            <a:br>
              <a:rPr lang="ru-RU" sz="1324" b="1" dirty="0">
                <a:solidFill>
                  <a:schemeClr val="bg1"/>
                </a:solidFill>
                <a:latin typeface="Cambria" pitchFamily="18" charset="0"/>
              </a:rPr>
            </a:br>
            <a:br>
              <a:rPr lang="ru-RU" sz="1324" b="1" dirty="0">
                <a:solidFill>
                  <a:schemeClr val="bg1"/>
                </a:solidFill>
                <a:latin typeface="Cambria" pitchFamily="18" charset="0"/>
              </a:rPr>
            </a:br>
            <a:br>
              <a:rPr lang="ru-RU" sz="1324" b="1" dirty="0">
                <a:latin typeface="Cambria" pitchFamily="18" charset="0"/>
              </a:rPr>
            </a:br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коллегии Счетной палаты Луганской Народной Республики 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E5A2E034-AE3B-435E-8F48-A4138706BC6E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3041" y="555625"/>
            <a:ext cx="1967275" cy="1295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F6FEE6C-1C77-460A-8AFE-9552366CDC0B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5575" y="1637997"/>
            <a:ext cx="1894154" cy="129539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4181181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9C90FD0B-551D-431E-B9A9-327D14965956}"/>
              </a:ext>
            </a:extLst>
          </p:cNvPr>
          <p:cNvGrpSpPr/>
          <p:nvPr/>
        </p:nvGrpSpPr>
        <p:grpSpPr>
          <a:xfrm>
            <a:off x="63500" y="95448"/>
            <a:ext cx="5591857" cy="2856840"/>
            <a:chOff x="63500" y="95448"/>
            <a:chExt cx="5591857" cy="2856840"/>
          </a:xfrm>
        </p:grpSpPr>
        <p:pic>
          <p:nvPicPr>
            <p:cNvPr id="3" name="Рисунок 2">
              <a:extLst>
                <a:ext uri="{FF2B5EF4-FFF2-40B4-BE49-F238E27FC236}">
                  <a16:creationId xmlns:a16="http://schemas.microsoft.com/office/drawing/2014/main" id="{0F8866F0-2578-4C59-B054-7E147C1AE5A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75572" y="1913289"/>
              <a:ext cx="1779785" cy="1038999"/>
            </a:xfrm>
            <a:prstGeom prst="rect">
              <a:avLst/>
            </a:prstGeom>
          </p:spPr>
        </p:pic>
        <p:pic>
          <p:nvPicPr>
            <p:cNvPr id="9" name="Рисунок 8">
              <a:extLst>
                <a:ext uri="{FF2B5EF4-FFF2-40B4-BE49-F238E27FC236}">
                  <a16:creationId xmlns:a16="http://schemas.microsoft.com/office/drawing/2014/main" id="{E99544F9-2013-E1F4-0A9A-3BEA05831AE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  <a14:imgEffect>
                        <a14:brightnessContrast bright="20000" contrast="2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875572" y="415083"/>
              <a:ext cx="1779785" cy="1239798"/>
            </a:xfrm>
            <a:prstGeom prst="rect">
              <a:avLst/>
            </a:prstGeom>
            <a:effectLst>
              <a:outerShdw blurRad="50800" dist="50800" dir="5400000" algn="ctr" rotWithShape="0">
                <a:srgbClr val="FCFCFC"/>
              </a:outerShdw>
            </a:effectLst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1C82E5E1-8ACB-73DB-D06E-A4FBC4E6A161}"/>
                </a:ext>
              </a:extLst>
            </p:cNvPr>
            <p:cNvSpPr txBox="1"/>
            <p:nvPr/>
          </p:nvSpPr>
          <p:spPr>
            <a:xfrm>
              <a:off x="520700" y="95448"/>
              <a:ext cx="449580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Публичность и информационное обеспечение</a:t>
              </a:r>
              <a:endParaRPr lang="ru-RU" sz="1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4501D14D-32D1-AB74-E6D3-8024967DB565}"/>
                </a:ext>
              </a:extLst>
            </p:cNvPr>
            <p:cNvSpPr txBox="1"/>
            <p:nvPr/>
          </p:nvSpPr>
          <p:spPr>
            <a:xfrm>
              <a:off x="1206500" y="425522"/>
              <a:ext cx="2743200" cy="147732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ru-RU" sz="1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✓ общая информация о Счетной палате;</a:t>
              </a:r>
            </a:p>
            <a:p>
              <a:r>
                <a:rPr lang="ru-RU" sz="1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✓ нормативные правовые акты, регулирующие деятельность Счетной палаты;</a:t>
              </a:r>
            </a:p>
            <a:p>
              <a:r>
                <a:rPr lang="ru-RU" sz="1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✓ стандарты финансового контроля и организации деятельности;</a:t>
              </a:r>
            </a:p>
            <a:p>
              <a:r>
                <a:rPr lang="ru-RU" sz="1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✓ годовой план работы;</a:t>
              </a:r>
            </a:p>
            <a:p>
              <a:r>
                <a:rPr lang="ru-RU" sz="1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✓ информация о проведенных контрольных мероприятиях.</a:t>
              </a:r>
            </a:p>
          </p:txBody>
        </p:sp>
        <p:sp>
          <p:nvSpPr>
            <p:cNvPr id="16" name="Заголовок 10">
              <a:extLst>
                <a:ext uri="{FF2B5EF4-FFF2-40B4-BE49-F238E27FC236}">
                  <a16:creationId xmlns:a16="http://schemas.microsoft.com/office/drawing/2014/main" id="{FCD170A6-36B4-45EA-BF3A-D9AD1DBC4A56}"/>
                </a:ext>
              </a:extLst>
            </p:cNvPr>
            <p:cNvSpPr txBox="1">
              <a:spLocks/>
            </p:cNvSpPr>
            <p:nvPr/>
          </p:nvSpPr>
          <p:spPr>
            <a:xfrm>
              <a:off x="175083" y="492025"/>
              <a:ext cx="1123573" cy="775714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lvl1pPr marL="0" indent="0" algn="l" defTabSz="216210" rtl="0" eaLnBrk="1" latinLnBrk="0" hangingPunct="1">
                <a:spcBef>
                  <a:spcPts val="473"/>
                </a:spcBef>
                <a:spcAft>
                  <a:spcPts val="0"/>
                </a:spcAft>
                <a:buClr>
                  <a:schemeClr val="accent1"/>
                </a:buClr>
                <a:buSzPct val="80000"/>
                <a:buFont typeface="Wingdings 3" charset="2"/>
                <a:buNone/>
                <a:defRPr sz="85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216210" indent="0" algn="l" defTabSz="216210" rtl="0" eaLnBrk="1" latinLnBrk="0" hangingPunct="1">
                <a:spcBef>
                  <a:spcPts val="473"/>
                </a:spcBef>
                <a:spcAft>
                  <a:spcPts val="0"/>
                </a:spcAft>
                <a:buClr>
                  <a:schemeClr val="accent1"/>
                </a:buClr>
                <a:buSzPct val="80000"/>
                <a:buFont typeface="Wingdings 3" charset="2"/>
                <a:buNone/>
                <a:defRPr sz="851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432420" indent="0" algn="l" defTabSz="216210" rtl="0" eaLnBrk="1" latinLnBrk="0" hangingPunct="1">
                <a:spcBef>
                  <a:spcPts val="473"/>
                </a:spcBef>
                <a:spcAft>
                  <a:spcPts val="0"/>
                </a:spcAft>
                <a:buClr>
                  <a:schemeClr val="accent1"/>
                </a:buClr>
                <a:buSzPct val="80000"/>
                <a:buFont typeface="Wingdings 3" charset="2"/>
                <a:buNone/>
                <a:defRPr sz="757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648630" indent="0" algn="l" defTabSz="216210" rtl="0" eaLnBrk="1" latinLnBrk="0" hangingPunct="1">
                <a:spcBef>
                  <a:spcPts val="473"/>
                </a:spcBef>
                <a:spcAft>
                  <a:spcPts val="0"/>
                </a:spcAft>
                <a:buClr>
                  <a:schemeClr val="accent1"/>
                </a:buClr>
                <a:buSzPct val="80000"/>
                <a:buFont typeface="Wingdings 3" charset="2"/>
                <a:buNone/>
                <a:defRPr sz="662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864840" indent="0" algn="l" defTabSz="216210" rtl="0" eaLnBrk="1" latinLnBrk="0" hangingPunct="1">
                <a:spcBef>
                  <a:spcPts val="473"/>
                </a:spcBef>
                <a:spcAft>
                  <a:spcPts val="0"/>
                </a:spcAft>
                <a:buClr>
                  <a:schemeClr val="accent1"/>
                </a:buClr>
                <a:buSzPct val="80000"/>
                <a:buFont typeface="Wingdings 3" charset="2"/>
                <a:buNone/>
                <a:defRPr sz="662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1081049" indent="0" algn="l" defTabSz="216210" rtl="0" eaLnBrk="1" latinLnBrk="0" hangingPunct="1">
                <a:spcBef>
                  <a:spcPts val="473"/>
                </a:spcBef>
                <a:spcAft>
                  <a:spcPts val="0"/>
                </a:spcAft>
                <a:buClr>
                  <a:schemeClr val="accent1"/>
                </a:buClr>
                <a:buSzPct val="80000"/>
                <a:buFont typeface="Wingdings 3" charset="2"/>
                <a:buNone/>
                <a:defRPr sz="662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1297259" indent="0" algn="l" defTabSz="216210" rtl="0" eaLnBrk="1" latinLnBrk="0" hangingPunct="1">
                <a:spcBef>
                  <a:spcPts val="473"/>
                </a:spcBef>
                <a:spcAft>
                  <a:spcPts val="0"/>
                </a:spcAft>
                <a:buClr>
                  <a:schemeClr val="accent1"/>
                </a:buClr>
                <a:buSzPct val="80000"/>
                <a:buFont typeface="Wingdings 3" charset="2"/>
                <a:buNone/>
                <a:defRPr sz="662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1513469" indent="0" algn="l" defTabSz="216210" rtl="0" eaLnBrk="1" latinLnBrk="0" hangingPunct="1">
                <a:spcBef>
                  <a:spcPts val="473"/>
                </a:spcBef>
                <a:spcAft>
                  <a:spcPts val="0"/>
                </a:spcAft>
                <a:buClr>
                  <a:schemeClr val="accent1"/>
                </a:buClr>
                <a:buSzPct val="80000"/>
                <a:buFont typeface="Wingdings 3" charset="2"/>
                <a:buNone/>
                <a:defRPr sz="662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1729679" indent="0" algn="l" defTabSz="216210" rtl="0" eaLnBrk="1" latinLnBrk="0" hangingPunct="1">
                <a:spcBef>
                  <a:spcPts val="473"/>
                </a:spcBef>
                <a:spcAft>
                  <a:spcPts val="0"/>
                </a:spcAft>
                <a:buClr>
                  <a:schemeClr val="accent1"/>
                </a:buClr>
                <a:buSzPct val="80000"/>
                <a:buFont typeface="Wingdings 3" charset="2"/>
                <a:buNone/>
                <a:defRPr sz="662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1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Создан официальный сайт</a:t>
              </a:r>
              <a:r>
                <a:rPr lang="en-US" sz="11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:</a:t>
              </a:r>
              <a:r>
                <a:rPr lang="ru-RU" sz="11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100" b="1" u="sng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https</a:t>
              </a:r>
              <a:r>
                <a:rPr lang="ru-RU" sz="1100" b="1" u="sng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://</a:t>
              </a:r>
              <a:r>
                <a:rPr lang="en-US" sz="1100" b="1" u="sng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splnr</a:t>
              </a:r>
              <a:r>
                <a:rPr lang="ru-RU" sz="1100" b="1" u="sng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r>
                <a:rPr lang="en-US" sz="1100" b="1" u="sng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ru</a:t>
              </a:r>
              <a:endParaRPr lang="ru-RU" sz="11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" name="Прямоугольник 9">
              <a:extLst>
                <a:ext uri="{FF2B5EF4-FFF2-40B4-BE49-F238E27FC236}">
                  <a16:creationId xmlns:a16="http://schemas.microsoft.com/office/drawing/2014/main" id="{6649FD4A-4245-407C-8285-A1A84B5CCBC2}"/>
                </a:ext>
              </a:extLst>
            </p:cNvPr>
            <p:cNvSpPr/>
            <p:nvPr/>
          </p:nvSpPr>
          <p:spPr>
            <a:xfrm>
              <a:off x="63500" y="1977112"/>
              <a:ext cx="1447800" cy="962799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/>
            <a:p>
              <a:pPr algn="ctr" defTabSz="216210">
                <a:spcBef>
                  <a:spcPts val="473"/>
                </a:spcBef>
                <a:buClr>
                  <a:schemeClr val="accent1"/>
                </a:buClr>
                <a:buSzPct val="80000"/>
              </a:pPr>
              <a:r>
                <a:rPr lang="ru-RU" sz="11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Создана корпоративная почта live.thunderbird.net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BF9D3C23-1CB9-068B-E04F-4465A51406DC}"/>
                </a:ext>
              </a:extLst>
            </p:cNvPr>
            <p:cNvSpPr txBox="1"/>
            <p:nvPr/>
          </p:nvSpPr>
          <p:spPr>
            <a:xfrm>
              <a:off x="1298656" y="2058225"/>
              <a:ext cx="2688108" cy="5539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l"/>
              <a:r>
                <a:rPr lang="ru-RU" sz="1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✓ обмен информацией и коммуникация между структурными подразделениями;</a:t>
              </a:r>
            </a:p>
            <a:p>
              <a:pPr algn="l"/>
              <a:r>
                <a:rPr lang="ru-RU" sz="1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✓ согласование документов.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635641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C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A5CA6687-7153-47A8-9B79-030E42DD9CF5}"/>
              </a:ext>
            </a:extLst>
          </p:cNvPr>
          <p:cNvGrpSpPr/>
          <p:nvPr/>
        </p:nvGrpSpPr>
        <p:grpSpPr>
          <a:xfrm>
            <a:off x="298437" y="266791"/>
            <a:ext cx="5022863" cy="2762887"/>
            <a:chOff x="298437" y="266791"/>
            <a:chExt cx="5022863" cy="2762887"/>
          </a:xfrm>
        </p:grpSpPr>
        <p:pic>
          <p:nvPicPr>
            <p:cNvPr id="5" name="Рисунок 4">
              <a:extLst>
                <a:ext uri="{FF2B5EF4-FFF2-40B4-BE49-F238E27FC236}">
                  <a16:creationId xmlns:a16="http://schemas.microsoft.com/office/drawing/2014/main" id="{E9142BD5-FEF5-4067-8100-C347BE48C22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contrast="2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-840000">
              <a:off x="2813018" y="713267"/>
              <a:ext cx="1895069" cy="226800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3" name="Рисунок 2">
              <a:extLst>
                <a:ext uri="{FF2B5EF4-FFF2-40B4-BE49-F238E27FC236}">
                  <a16:creationId xmlns:a16="http://schemas.microsoft.com/office/drawing/2014/main" id="{E26FF6AF-06D2-4C4E-A2A0-EC6E929B25F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  <a14:imgEffect>
                        <a14:brightnessContrast contrast="-2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-840000">
              <a:off x="298437" y="761678"/>
              <a:ext cx="1841816" cy="226800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6" name="Прямоугольник 5">
              <a:extLst>
                <a:ext uri="{FF2B5EF4-FFF2-40B4-BE49-F238E27FC236}">
                  <a16:creationId xmlns:a16="http://schemas.microsoft.com/office/drawing/2014/main" id="{80453DF4-3F65-40B6-8844-2998EEC03C3E}"/>
                </a:ext>
              </a:extLst>
            </p:cNvPr>
            <p:cNvSpPr/>
            <p:nvPr/>
          </p:nvSpPr>
          <p:spPr>
            <a:xfrm>
              <a:off x="520700" y="266791"/>
              <a:ext cx="4800600" cy="2400657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  <p:txBody>
            <a:bodyPr wrap="square">
              <a:spAutoFit/>
            </a:bodyPr>
            <a:lstStyle/>
            <a:p>
              <a:pPr algn="ctr"/>
              <a:r>
                <a:rPr lang="ru-RU" sz="1000" b="1" dirty="0">
                  <a:highlight>
                    <a:srgbClr val="FCFCFC"/>
                  </a:highlight>
                  <a:latin typeface="Times New Roman" panose="02020603050405020304" pitchFamily="18" charset="0"/>
                  <a:cs typeface="Times New Roman" panose="02020603050405020304" pitchFamily="18" charset="0"/>
                </a:rPr>
                <a:t>С целью осуществления внешнего</a:t>
              </a:r>
            </a:p>
            <a:p>
              <a:pPr algn="ctr"/>
              <a:r>
                <a:rPr lang="ru-RU" sz="1000" b="1" dirty="0">
                  <a:highlight>
                    <a:srgbClr val="FCFCFC"/>
                  </a:highlight>
                  <a:latin typeface="Times New Roman" panose="02020603050405020304" pitchFamily="18" charset="0"/>
                  <a:cs typeface="Times New Roman" panose="02020603050405020304" pitchFamily="18" charset="0"/>
                </a:rPr>
                <a:t>муниципального финансового контроля </a:t>
              </a:r>
            </a:p>
            <a:p>
              <a:pPr algn="ctr"/>
              <a:r>
                <a:rPr lang="ru-RU" sz="1000" b="1" dirty="0">
                  <a:highlight>
                    <a:srgbClr val="FCFCFC"/>
                  </a:highlight>
                  <a:latin typeface="Times New Roman" panose="02020603050405020304" pitchFamily="18" charset="0"/>
                  <a:cs typeface="Times New Roman" panose="02020603050405020304" pitchFamily="18" charset="0"/>
                </a:rPr>
                <a:t>Счетной палатой Луганской Народной Республики</a:t>
              </a:r>
            </a:p>
            <a:p>
              <a:pPr algn="ctr"/>
              <a:r>
                <a:rPr lang="ru-RU" sz="1000" b="1" dirty="0">
                  <a:highlight>
                    <a:srgbClr val="FCFCFC"/>
                  </a:highlight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продолжается работа по заключению соглашений о передаче ей полномочий </a:t>
              </a:r>
            </a:p>
            <a:p>
              <a:pPr algn="ctr"/>
              <a:r>
                <a:rPr lang="ru-RU" sz="1000" b="1" dirty="0">
                  <a:highlight>
                    <a:srgbClr val="FCFCFC"/>
                  </a:highlight>
                  <a:latin typeface="Times New Roman" panose="02020603050405020304" pitchFamily="18" charset="0"/>
                  <a:cs typeface="Times New Roman" panose="02020603050405020304" pitchFamily="18" charset="0"/>
                </a:rPr>
                <a:t>по осуществлению внешнего муниципального финансового контроля</a:t>
              </a:r>
            </a:p>
            <a:p>
              <a:pPr algn="ctr"/>
              <a:r>
                <a:rPr lang="ru-RU" sz="1000" b="1" dirty="0">
                  <a:highlight>
                    <a:srgbClr val="FCFCFC"/>
                  </a:highlight>
                  <a:latin typeface="Times New Roman" panose="02020603050405020304" pitchFamily="18" charset="0"/>
                  <a:cs typeface="Times New Roman" panose="02020603050405020304" pitchFamily="18" charset="0"/>
                </a:rPr>
                <a:t>с представительными органами муниципальных образований</a:t>
              </a:r>
            </a:p>
            <a:p>
              <a:pPr algn="ctr"/>
              <a:r>
                <a:rPr lang="ru-RU" sz="1000" b="1" dirty="0">
                  <a:highlight>
                    <a:srgbClr val="FCFCFC"/>
                  </a:highlight>
                  <a:latin typeface="Times New Roman" panose="02020603050405020304" pitchFamily="18" charset="0"/>
                  <a:cs typeface="Times New Roman" panose="02020603050405020304" pitchFamily="18" charset="0"/>
                </a:rPr>
                <a:t>Луганской Народной Республики.</a:t>
              </a:r>
            </a:p>
            <a:p>
              <a:pPr algn="ctr"/>
              <a:r>
                <a:rPr lang="ru-RU" sz="1000" b="1" dirty="0">
                  <a:highlight>
                    <a:srgbClr val="FCFCFC"/>
                  </a:highlight>
                  <a:latin typeface="Times New Roman" panose="02020603050405020304" pitchFamily="18" charset="0"/>
                  <a:cs typeface="Times New Roman" panose="02020603050405020304" pitchFamily="18" charset="0"/>
                </a:rPr>
                <a:t>В соответствии с частью 12 статьи 3 Федерального закона</a:t>
              </a:r>
            </a:p>
            <a:p>
              <a:pPr algn="ctr"/>
              <a:r>
                <a:rPr lang="ru-RU" sz="1000" b="1" dirty="0">
                  <a:highlight>
                    <a:srgbClr val="FCFCFC"/>
                  </a:highlight>
                  <a:latin typeface="Times New Roman" panose="02020603050405020304" pitchFamily="18" charset="0"/>
                  <a:cs typeface="Times New Roman" panose="02020603050405020304" pitchFamily="18" charset="0"/>
                </a:rPr>
                <a:t>от 07.02.2011 № 6-ФЗ «Об общих принципах организации  и деятельности контрольно-счетных органов субъектов Российской Федерации</a:t>
              </a:r>
            </a:p>
            <a:p>
              <a:pPr algn="ctr"/>
              <a:r>
                <a:rPr lang="ru-RU" sz="1000" b="1" dirty="0">
                  <a:highlight>
                    <a:srgbClr val="FCFCFC"/>
                  </a:highlight>
                  <a:latin typeface="Times New Roman" panose="02020603050405020304" pitchFamily="18" charset="0"/>
                  <a:cs typeface="Times New Roman" panose="02020603050405020304" pitchFamily="18" charset="0"/>
                </a:rPr>
                <a:t>и муниципальных образований», статьи 22 Закона Луганской Народной Республики от 14.03.2023 № 429-</a:t>
              </a:r>
              <a:r>
                <a:rPr lang="en-US" sz="1000" b="1" dirty="0">
                  <a:highlight>
                    <a:srgbClr val="FCFCFC"/>
                  </a:highlight>
                  <a:latin typeface="Times New Roman" panose="02020603050405020304" pitchFamily="18" charset="0"/>
                  <a:cs typeface="Times New Roman" panose="02020603050405020304" pitchFamily="18" charset="0"/>
                </a:rPr>
                <a:t>III</a:t>
              </a:r>
              <a:r>
                <a:rPr lang="ru-RU" sz="1000" b="1" dirty="0">
                  <a:highlight>
                    <a:srgbClr val="FCFCFC"/>
                  </a:highlight>
                  <a:latin typeface="Times New Roman" panose="02020603050405020304" pitchFamily="18" charset="0"/>
                  <a:cs typeface="Times New Roman" panose="02020603050405020304" pitchFamily="18" charset="0"/>
                </a:rPr>
                <a:t> «О Счетной палате </a:t>
              </a:r>
            </a:p>
            <a:p>
              <a:pPr algn="ctr"/>
              <a:r>
                <a:rPr lang="ru-RU" sz="1000" b="1" dirty="0">
                  <a:highlight>
                    <a:srgbClr val="FCFCFC"/>
                  </a:highlight>
                  <a:latin typeface="Times New Roman" panose="02020603050405020304" pitchFamily="18" charset="0"/>
                  <a:cs typeface="Times New Roman" panose="02020603050405020304" pitchFamily="18" charset="0"/>
                </a:rPr>
                <a:t>Луганской Народной Республики».</a:t>
              </a:r>
            </a:p>
            <a:p>
              <a:pPr algn="ctr"/>
              <a:endParaRPr lang="ru-RU" sz="1000" b="1" dirty="0">
                <a:highlight>
                  <a:srgbClr val="FCFCFC"/>
                </a:highligh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sz="1000" b="1" dirty="0">
                  <a:highlight>
                    <a:srgbClr val="FCFCFC"/>
                  </a:highlight>
                  <a:latin typeface="Times New Roman" panose="02020603050405020304" pitchFamily="18" charset="0"/>
                  <a:cs typeface="Times New Roman" panose="02020603050405020304" pitchFamily="18" charset="0"/>
                </a:rPr>
                <a:t>По состоянию на 1 июля 2024 года заключены более 20 соглашений.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3470866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063711C-3A7B-4276-A299-0895C26CF63F}"/>
              </a:ext>
            </a:extLst>
          </p:cNvPr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68299" y="151059"/>
            <a:ext cx="3962401" cy="2737012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FB0570-93C3-499C-8D60-33963A3927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3100" y="479425"/>
            <a:ext cx="3048000" cy="2193568"/>
          </a:xfrm>
        </p:spPr>
        <p:txBody>
          <a:bodyPr>
            <a:noAutofit/>
          </a:bodyPr>
          <a:lstStyle/>
          <a:p>
            <a:pPr algn="ctr" fontAlgn="t"/>
            <a:br>
              <a:rPr lang="ru-RU" sz="1100" b="1" dirty="0">
                <a:solidFill>
                  <a:schemeClr val="tx1"/>
                </a:solidFill>
                <a:highlight>
                  <a:srgbClr val="FCFCFC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100" b="1" dirty="0">
                <a:solidFill>
                  <a:schemeClr val="tx1"/>
                </a:solidFill>
                <a:highlight>
                  <a:srgbClr val="FCFCFC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В июне 2024 года</a:t>
            </a:r>
            <a:br>
              <a:rPr lang="ru-RU" sz="1100" b="1" dirty="0">
                <a:solidFill>
                  <a:schemeClr val="tx1"/>
                </a:solidFill>
                <a:highlight>
                  <a:srgbClr val="FCFCFC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100" b="1" dirty="0">
                <a:solidFill>
                  <a:schemeClr val="tx1"/>
                </a:solidFill>
                <a:highlight>
                  <a:srgbClr val="FCFCFC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сотрудники Счетной палаты </a:t>
            </a:r>
            <a:br>
              <a:rPr lang="ru-RU" sz="1100" b="1" dirty="0">
                <a:solidFill>
                  <a:schemeClr val="tx1"/>
                </a:solidFill>
                <a:highlight>
                  <a:srgbClr val="FCFCFC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100" b="1" dirty="0">
                <a:solidFill>
                  <a:schemeClr val="tx1"/>
                </a:solidFill>
                <a:highlight>
                  <a:srgbClr val="FCFCFC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Луганской Народной Республики </a:t>
            </a:r>
            <a:br>
              <a:rPr lang="ru-RU" sz="1100" b="1" dirty="0">
                <a:solidFill>
                  <a:schemeClr val="tx1"/>
                </a:solidFill>
                <a:highlight>
                  <a:srgbClr val="FCFCFC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100" b="1" dirty="0">
                <a:solidFill>
                  <a:schemeClr val="tx1"/>
                </a:solidFill>
                <a:highlight>
                  <a:srgbClr val="FCFCFC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прошли стажировку </a:t>
            </a:r>
            <a:br>
              <a:rPr lang="ru-RU" sz="1100" b="1" dirty="0">
                <a:solidFill>
                  <a:schemeClr val="tx1"/>
                </a:solidFill>
                <a:highlight>
                  <a:srgbClr val="FCFCFC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100" b="1" dirty="0">
                <a:solidFill>
                  <a:schemeClr val="tx1"/>
                </a:solidFill>
                <a:highlight>
                  <a:srgbClr val="FCFCFC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в Контрольно-счетной палате </a:t>
            </a:r>
            <a:br>
              <a:rPr lang="ru-RU" sz="1100" b="1" dirty="0">
                <a:solidFill>
                  <a:schemeClr val="tx1"/>
                </a:solidFill>
                <a:highlight>
                  <a:srgbClr val="FCFCFC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100" b="1" dirty="0">
                <a:solidFill>
                  <a:schemeClr val="tx1"/>
                </a:solidFill>
                <a:highlight>
                  <a:srgbClr val="FCFCFC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Ростовской области</a:t>
            </a:r>
            <a:br>
              <a:rPr lang="ru-RU" sz="1100" b="1" dirty="0">
                <a:solidFill>
                  <a:schemeClr val="tx1"/>
                </a:solidFill>
                <a:highlight>
                  <a:srgbClr val="FCFCFC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100" b="1" dirty="0">
                <a:solidFill>
                  <a:schemeClr val="tx1"/>
                </a:solidFill>
                <a:highlight>
                  <a:srgbClr val="FCFCFC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по направлениям контроля в разных сферах. </a:t>
            </a:r>
            <a:br>
              <a:rPr lang="ru-RU" sz="1100" b="1" dirty="0">
                <a:solidFill>
                  <a:schemeClr val="tx1"/>
                </a:solidFill>
                <a:highlight>
                  <a:srgbClr val="FCFCFC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100" b="1" dirty="0">
                <a:solidFill>
                  <a:schemeClr val="tx1"/>
                </a:solidFill>
                <a:highlight>
                  <a:srgbClr val="FCFCFC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Взаимодействие с коллегами позволит улучшить качество и повысить результативность работы.</a:t>
            </a:r>
            <a:br>
              <a:rPr lang="ru-RU" sz="1100" b="1" dirty="0">
                <a:solidFill>
                  <a:schemeClr val="tx1"/>
                </a:solidFill>
                <a:highlight>
                  <a:srgbClr val="FCFCFC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100" b="1" dirty="0">
              <a:solidFill>
                <a:schemeClr val="tx1"/>
              </a:solidFill>
              <a:highlight>
                <a:srgbClr val="FCFCFC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622383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CFC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38816273-5688-48EB-9168-653A505B3B6F}"/>
              </a:ext>
            </a:extLst>
          </p:cNvPr>
          <p:cNvGrpSpPr/>
          <p:nvPr/>
        </p:nvGrpSpPr>
        <p:grpSpPr>
          <a:xfrm>
            <a:off x="11282" y="49364"/>
            <a:ext cx="5560910" cy="3155968"/>
            <a:chOff x="11282" y="49364"/>
            <a:chExt cx="5560910" cy="3155968"/>
          </a:xfrm>
        </p:grpSpPr>
        <p:pic>
          <p:nvPicPr>
            <p:cNvPr id="4" name="Рисунок 3">
              <a:extLst>
                <a:ext uri="{FF2B5EF4-FFF2-40B4-BE49-F238E27FC236}">
                  <a16:creationId xmlns:a16="http://schemas.microsoft.com/office/drawing/2014/main" id="{FAE60290-49DC-4663-96CE-9E326948B97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84901" y="1393825"/>
              <a:ext cx="1387291" cy="1811507"/>
            </a:xfrm>
            <a:prstGeom prst="rect">
              <a:avLst/>
            </a:prstGeom>
            <a:ln>
              <a:noFill/>
            </a:ln>
            <a:effectLst>
              <a:softEdge rad="63500"/>
            </a:effectLst>
          </p:spPr>
        </p:pic>
        <p:pic>
          <p:nvPicPr>
            <p:cNvPr id="1028" name="Picture 4" descr="Picture background">
              <a:extLst>
                <a:ext uri="{FF2B5EF4-FFF2-40B4-BE49-F238E27FC236}">
                  <a16:creationId xmlns:a16="http://schemas.microsoft.com/office/drawing/2014/main" id="{331C38F8-8558-40C2-912A-E358421C466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  <a14:imgEffect>
                        <a14:brightnessContrast bright="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64244" y="49365"/>
              <a:ext cx="2717000" cy="3155967"/>
            </a:xfrm>
            <a:prstGeom prst="rect">
              <a:avLst/>
            </a:prstGeom>
            <a:noFill/>
            <a:effectLst>
              <a:softEdge rad="1270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Рисунок 8">
              <a:extLst>
                <a:ext uri="{FF2B5EF4-FFF2-40B4-BE49-F238E27FC236}">
                  <a16:creationId xmlns:a16="http://schemas.microsoft.com/office/drawing/2014/main" id="{32F636F9-2D70-4F73-A13C-189F149793A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58661" y="1671872"/>
              <a:ext cx="1657439" cy="1523613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288C7B2C-D09E-4C46-90D1-3E3B8130BD4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041944" y="245202"/>
              <a:ext cx="1530248" cy="1600200"/>
            </a:xfrm>
            <a:prstGeom prst="rect">
              <a:avLst/>
            </a:prstGeom>
            <a:ln>
              <a:noFill/>
            </a:ln>
            <a:effectLst>
              <a:softEdge rad="63500"/>
            </a:effectLst>
          </p:spPr>
        </p:pic>
        <p:pic>
          <p:nvPicPr>
            <p:cNvPr id="7" name="Рисунок 6">
              <a:extLst>
                <a:ext uri="{FF2B5EF4-FFF2-40B4-BE49-F238E27FC236}">
                  <a16:creationId xmlns:a16="http://schemas.microsoft.com/office/drawing/2014/main" id="{8E2B9E4D-361D-4641-804F-5D60677FC6D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1282" y="49364"/>
              <a:ext cx="1957218" cy="1796037"/>
            </a:xfrm>
            <a:prstGeom prst="rect">
              <a:avLst/>
            </a:prstGeom>
            <a:ln>
              <a:noFill/>
            </a:ln>
            <a:effectLst>
              <a:softEdge rad="317500"/>
            </a:effectLst>
          </p:spPr>
        </p:pic>
        <p:sp>
          <p:nvSpPr>
            <p:cNvPr id="10" name="TextBox 9"/>
            <p:cNvSpPr txBox="1"/>
            <p:nvPr/>
          </p:nvSpPr>
          <p:spPr>
            <a:xfrm>
              <a:off x="456988" y="1411709"/>
              <a:ext cx="454702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Спасибо за внимание!</a:t>
              </a:r>
              <a:endParaRPr lang="ru-RU" sz="3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1" name="AutoShape 2">
            <a:extLst>
              <a:ext uri="{FF2B5EF4-FFF2-40B4-BE49-F238E27FC236}">
                <a16:creationId xmlns:a16="http://schemas.microsoft.com/office/drawing/2014/main" id="{8F024E78-0FDB-4ECD-BA5F-99F94308E65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2730500" y="14700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1270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F32ECF58-718E-4DEA-9CEA-CBA464EEB1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1700" y="484735"/>
            <a:ext cx="1828800" cy="264839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5C1F6D76-723B-4EC2-80FD-FBFDE89B65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114" y="250825"/>
            <a:ext cx="1918430" cy="247233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540214-0F90-4587-8FFE-9D51EBD6A4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40871" y="265154"/>
            <a:ext cx="2743200" cy="2648397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ru-RU" sz="13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целях реализации </a:t>
            </a:r>
            <a:br>
              <a:rPr lang="ru-RU" sz="13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3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Федерального закона</a:t>
            </a:r>
            <a:br>
              <a:rPr lang="ru-RU" sz="13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3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07.02.2011 № 6-ФЗ</a:t>
            </a:r>
            <a:br>
              <a:rPr lang="en-US" sz="13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3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«Об общих принципах организации</a:t>
            </a:r>
            <a:r>
              <a:rPr lang="en-US" sz="13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деятельности контрольно-счетных органов субъектов Российской Федерации и муниципальных образований»</a:t>
            </a:r>
            <a:r>
              <a:rPr lang="en-US" sz="13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принят Закон</a:t>
            </a:r>
            <a:r>
              <a:rPr lang="en-US" sz="13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13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3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Луганской Народной Республики</a:t>
            </a:r>
            <a:br>
              <a:rPr lang="ru-RU" sz="13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3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 Счетной палате Луганской Народной Республики»</a:t>
            </a:r>
            <a:br>
              <a:rPr lang="en-US" sz="13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3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</a:t>
            </a:r>
            <a:r>
              <a:rPr lang="en-US" sz="13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14.03.2023 № 429-</a:t>
            </a:r>
            <a:r>
              <a:rPr lang="en-US" sz="13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</a:t>
            </a:r>
            <a:endParaRPr lang="ru-RU" sz="13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E159482-AC6A-4801-B910-57714F4DD4D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2057"/>
          <a:stretch/>
        </p:blipFill>
        <p:spPr>
          <a:xfrm>
            <a:off x="109787" y="117028"/>
            <a:ext cx="1752600" cy="251691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37987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EE299AE-BC98-40D0-BBA1-931C152D3553}"/>
              </a:ext>
            </a:extLst>
          </p:cNvPr>
          <p:cNvPicPr/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099"/>
                    </a14:imgEffect>
                    <a14:imgEffect>
                      <a14:saturation sat="66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100" y="250825"/>
            <a:ext cx="4267200" cy="2778376"/>
          </a:xfrm>
          <a:prstGeom prst="rect">
            <a:avLst/>
          </a:prstGeom>
          <a:noFill/>
          <a:effectLst>
            <a:outerShdw blurRad="50800" dist="50800" dir="5400000" algn="ctr" rotWithShape="0">
              <a:schemeClr val="bg1"/>
            </a:outerShdw>
            <a:softEdge rad="317500"/>
          </a:effectLst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865AD11E-E51C-4894-AF3E-CD18504E3E0A}"/>
              </a:ext>
            </a:extLst>
          </p:cNvPr>
          <p:cNvGrpSpPr/>
          <p:nvPr/>
        </p:nvGrpSpPr>
        <p:grpSpPr>
          <a:xfrm>
            <a:off x="139700" y="232793"/>
            <a:ext cx="5635835" cy="2822754"/>
            <a:chOff x="139700" y="232793"/>
            <a:chExt cx="5635835" cy="2822754"/>
          </a:xfrm>
        </p:grpSpPr>
        <p:pic>
          <p:nvPicPr>
            <p:cNvPr id="9" name="Рисунок 8">
              <a:extLst>
                <a:ext uri="{FF2B5EF4-FFF2-40B4-BE49-F238E27FC236}">
                  <a16:creationId xmlns:a16="http://schemas.microsoft.com/office/drawing/2014/main" id="{53EE1E95-2D46-4A62-9A99-D875F58D065B}"/>
                </a:ext>
              </a:extLst>
            </p:cNvPr>
            <p:cNvPicPr/>
            <p:nvPr/>
          </p:nvPicPr>
          <p:blipFill rotWithShape="1">
            <a:blip r:embed="rId4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5193"/>
                      </a14:imgEffect>
                      <a14:imgEffect>
                        <a14:saturation sat="202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418" b="5569"/>
            <a:stretch/>
          </p:blipFill>
          <p:spPr bwMode="auto">
            <a:xfrm>
              <a:off x="139700" y="232793"/>
              <a:ext cx="2133600" cy="2822754"/>
            </a:xfrm>
            <a:prstGeom prst="rect">
              <a:avLst/>
            </a:prstGeom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sp>
          <p:nvSpPr>
            <p:cNvPr id="15" name="Прямоугольник 14">
              <a:extLst>
                <a:ext uri="{FF2B5EF4-FFF2-40B4-BE49-F238E27FC236}">
                  <a16:creationId xmlns:a16="http://schemas.microsoft.com/office/drawing/2014/main" id="{2AB578CE-32D3-4991-B532-48755AA06502}"/>
                </a:ext>
              </a:extLst>
            </p:cNvPr>
            <p:cNvSpPr/>
            <p:nvPr/>
          </p:nvSpPr>
          <p:spPr>
            <a:xfrm>
              <a:off x="2194135" y="631825"/>
              <a:ext cx="3581400" cy="1815882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ru-RU" sz="1600" b="1" dirty="0">
                  <a:highlight>
                    <a:srgbClr val="FCFCFC"/>
                  </a:highlight>
                  <a:latin typeface="Times New Roman" panose="02020603050405020304" pitchFamily="18" charset="0"/>
                  <a:cs typeface="Times New Roman" panose="02020603050405020304" pitchFamily="18" charset="0"/>
                </a:rPr>
                <a:t>Постановлением</a:t>
              </a:r>
            </a:p>
            <a:p>
              <a:pPr algn="ctr"/>
              <a:r>
                <a:rPr lang="ru-RU" sz="1600" b="1" dirty="0">
                  <a:highlight>
                    <a:srgbClr val="FCFCFC"/>
                  </a:highlight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Народного Совета</a:t>
              </a:r>
            </a:p>
            <a:p>
              <a:pPr algn="ctr"/>
              <a:r>
                <a:rPr lang="ru-RU" sz="1600" b="1" dirty="0">
                  <a:highlight>
                    <a:srgbClr val="FCFCFC"/>
                  </a:highlight>
                  <a:latin typeface="Times New Roman" panose="02020603050405020304" pitchFamily="18" charset="0"/>
                  <a:cs typeface="Times New Roman" panose="02020603050405020304" pitchFamily="18" charset="0"/>
                </a:rPr>
                <a:t>Луганской Народной Республики</a:t>
              </a:r>
            </a:p>
            <a:p>
              <a:pPr algn="ctr"/>
              <a:r>
                <a:rPr lang="ru-RU" sz="1600" b="1" dirty="0">
                  <a:highlight>
                    <a:srgbClr val="FCFCFC"/>
                  </a:highlight>
                  <a:latin typeface="Times New Roman" panose="02020603050405020304" pitchFamily="18" charset="0"/>
                  <a:cs typeface="Times New Roman" panose="02020603050405020304" pitchFamily="18" charset="0"/>
                </a:rPr>
                <a:t>от 02.11.2023 №99-НС </a:t>
              </a:r>
            </a:p>
            <a:p>
              <a:pPr algn="ctr"/>
              <a:r>
                <a:rPr lang="ru-RU" sz="1600" b="1" dirty="0">
                  <a:highlight>
                    <a:srgbClr val="FCFCFC"/>
                  </a:highlight>
                  <a:latin typeface="Times New Roman" panose="02020603050405020304" pitchFamily="18" charset="0"/>
                  <a:cs typeface="Times New Roman" panose="02020603050405020304" pitchFamily="18" charset="0"/>
                </a:rPr>
                <a:t>образована</a:t>
              </a:r>
            </a:p>
            <a:p>
              <a:pPr algn="ctr"/>
              <a:r>
                <a:rPr lang="ru-RU" sz="1600" b="1" dirty="0">
                  <a:highlight>
                    <a:srgbClr val="FCFCFC"/>
                  </a:highlight>
                  <a:latin typeface="Times New Roman" panose="02020603050405020304" pitchFamily="18" charset="0"/>
                  <a:cs typeface="Times New Roman" panose="02020603050405020304" pitchFamily="18" charset="0"/>
                </a:rPr>
                <a:t>Счетная палата </a:t>
              </a:r>
            </a:p>
            <a:p>
              <a:pPr algn="ctr"/>
              <a:r>
                <a:rPr lang="ru-RU" sz="1600" b="1" dirty="0">
                  <a:highlight>
                    <a:srgbClr val="FCFCFC"/>
                  </a:highlight>
                  <a:latin typeface="Times New Roman" panose="02020603050405020304" pitchFamily="18" charset="0"/>
                  <a:cs typeface="Times New Roman" panose="02020603050405020304" pitchFamily="18" charset="0"/>
                </a:rPr>
                <a:t>Луганской Народной Республики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211125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6D06036-8170-42A5-9983-5C5B18F4A892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6555" y="351468"/>
            <a:ext cx="4648200" cy="26669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73974597-6855-4BAC-98EB-938FF6D5DA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9900" y="346730"/>
            <a:ext cx="3810000" cy="2671737"/>
          </a:xfrm>
          <a:noFill/>
        </p:spPr>
        <p:txBody>
          <a:bodyPr>
            <a:noAutofit/>
          </a:bodyPr>
          <a:lstStyle/>
          <a:p>
            <a:pPr algn="ctr"/>
            <a:r>
              <a:rPr lang="ru-RU" sz="1600" b="1" dirty="0">
                <a:solidFill>
                  <a:schemeClr val="tx1"/>
                </a:solidFill>
                <a:highlight>
                  <a:srgbClr val="FCFCFC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Постановлением Народного Совета </a:t>
            </a:r>
            <a:br>
              <a:rPr lang="ru-RU" sz="1600" b="1" dirty="0">
                <a:solidFill>
                  <a:schemeClr val="tx1"/>
                </a:solidFill>
                <a:highlight>
                  <a:srgbClr val="FCFCFC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chemeClr val="tx1"/>
                </a:solidFill>
                <a:highlight>
                  <a:srgbClr val="FCFCFC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Луганской Народной Республики</a:t>
            </a:r>
            <a:br>
              <a:rPr lang="ru-RU" sz="1600" b="1" dirty="0">
                <a:solidFill>
                  <a:schemeClr val="tx1"/>
                </a:solidFill>
                <a:highlight>
                  <a:srgbClr val="FCFCFC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chemeClr val="tx1"/>
                </a:solidFill>
                <a:highlight>
                  <a:srgbClr val="FCFCFC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от 02.11.2023 № 100-НС</a:t>
            </a:r>
            <a:br>
              <a:rPr lang="ru-RU" sz="1600" b="1" dirty="0">
                <a:solidFill>
                  <a:schemeClr val="tx1"/>
                </a:solidFill>
                <a:highlight>
                  <a:srgbClr val="FCFCFC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chemeClr val="tx1"/>
                </a:solidFill>
                <a:highlight>
                  <a:srgbClr val="FCFCFC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на должность </a:t>
            </a:r>
            <a:br>
              <a:rPr lang="ru-RU" sz="1600" b="1" dirty="0">
                <a:solidFill>
                  <a:schemeClr val="tx1"/>
                </a:solidFill>
                <a:highlight>
                  <a:srgbClr val="FCFCFC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chemeClr val="tx1"/>
                </a:solidFill>
                <a:highlight>
                  <a:srgbClr val="FCFCFC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Председателя </a:t>
            </a:r>
            <a:br>
              <a:rPr lang="ru-RU" sz="1600" b="1" dirty="0">
                <a:solidFill>
                  <a:schemeClr val="tx1"/>
                </a:solidFill>
                <a:highlight>
                  <a:srgbClr val="FCFCFC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chemeClr val="tx1"/>
                </a:solidFill>
                <a:highlight>
                  <a:srgbClr val="FCFCFC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Счетной палаты </a:t>
            </a:r>
            <a:br>
              <a:rPr lang="ru-RU" sz="1600" b="1" dirty="0">
                <a:solidFill>
                  <a:schemeClr val="tx1"/>
                </a:solidFill>
                <a:highlight>
                  <a:srgbClr val="FCFCFC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chemeClr val="tx1"/>
                </a:solidFill>
                <a:highlight>
                  <a:srgbClr val="FCFCFC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Луганской Народной Республики назначен </a:t>
            </a:r>
            <a:br>
              <a:rPr lang="ru-RU" sz="1600" b="1" dirty="0">
                <a:solidFill>
                  <a:schemeClr val="tx1"/>
                </a:solidFill>
                <a:highlight>
                  <a:srgbClr val="FCFCFC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chemeClr val="tx1"/>
                </a:solidFill>
                <a:highlight>
                  <a:srgbClr val="FCFCFC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Муратов Павел Михайлович 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C4FEFB8-1DBD-4AD7-8ACB-5F88F9EFA7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55" y="98425"/>
            <a:ext cx="590094" cy="540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29004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075D002E-4D85-4625-A35B-D15DB563EE39}"/>
              </a:ext>
            </a:extLst>
          </p:cNvPr>
          <p:cNvGrpSpPr/>
          <p:nvPr/>
        </p:nvGrpSpPr>
        <p:grpSpPr>
          <a:xfrm>
            <a:off x="139700" y="98425"/>
            <a:ext cx="5410200" cy="3048000"/>
            <a:chOff x="139700" y="98425"/>
            <a:chExt cx="5410200" cy="3048000"/>
          </a:xfrm>
        </p:grpSpPr>
        <p:pic>
          <p:nvPicPr>
            <p:cNvPr id="4" name="Picture 2">
              <a:extLst>
                <a:ext uri="{FF2B5EF4-FFF2-40B4-BE49-F238E27FC236}">
                  <a16:creationId xmlns:a16="http://schemas.microsoft.com/office/drawing/2014/main" id="{8D338D35-334C-4545-82D9-488FEA84128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/>
            <p:nvPr/>
          </p:nvPicPr>
          <p:blipFill>
            <a:blip r:embed="rId2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blackGray">
            <a:xfrm>
              <a:off x="368300" y="784225"/>
              <a:ext cx="4572000" cy="236220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3" name="Прямоугольник 2">
              <a:extLst>
                <a:ext uri="{FF2B5EF4-FFF2-40B4-BE49-F238E27FC236}">
                  <a16:creationId xmlns:a16="http://schemas.microsoft.com/office/drawing/2014/main" id="{F30F0AC9-C2E1-4C56-A659-BA0CEC64286E}"/>
                </a:ext>
              </a:extLst>
            </p:cNvPr>
            <p:cNvSpPr/>
            <p:nvPr/>
          </p:nvSpPr>
          <p:spPr>
            <a:xfrm>
              <a:off x="139700" y="98425"/>
              <a:ext cx="5410200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200" b="1" dirty="0">
                  <a:latin typeface="Times New Roman" panose="02020603050405020304" pitchFamily="18" charset="0"/>
                  <a:ea typeface="+mj-ea"/>
                  <a:cs typeface="Times New Roman" panose="02020603050405020304" pitchFamily="18" charset="0"/>
                </a:rPr>
                <a:t>Постановлением Народного Совета Луганской Народной Республики</a:t>
              </a:r>
            </a:p>
            <a:p>
              <a:pPr algn="ctr"/>
              <a:r>
                <a:rPr lang="ru-RU" sz="1200" b="1" dirty="0">
                  <a:latin typeface="Times New Roman" panose="02020603050405020304" pitchFamily="18" charset="0"/>
                  <a:ea typeface="+mj-ea"/>
                  <a:cs typeface="Times New Roman" panose="02020603050405020304" pitchFamily="18" charset="0"/>
                </a:rPr>
                <a:t>от 14.12.2023 № 202-НС</a:t>
              </a:r>
            </a:p>
            <a:p>
              <a:pPr algn="ctr"/>
              <a:r>
                <a:rPr lang="ru-RU" sz="1200" b="1" dirty="0">
                  <a:latin typeface="Times New Roman" panose="02020603050405020304" pitchFamily="18" charset="0"/>
                  <a:ea typeface="+mj-ea"/>
                  <a:cs typeface="Times New Roman" panose="02020603050405020304" pitchFamily="18" charset="0"/>
                </a:rPr>
                <a:t>утверждена структура и штатная численность </a:t>
              </a:r>
            </a:p>
            <a:p>
              <a:pPr algn="ctr"/>
              <a:r>
                <a:rPr lang="ru-RU" sz="1200" b="1" dirty="0">
                  <a:latin typeface="Times New Roman" panose="02020603050405020304" pitchFamily="18" charset="0"/>
                  <a:ea typeface="+mj-ea"/>
                  <a:cs typeface="Times New Roman" panose="02020603050405020304" pitchFamily="18" charset="0"/>
                </a:rPr>
                <a:t>Счетной палаты Луганской Народной Республики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425966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0000">
              <a:schemeClr val="bg1"/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TextShape 7"/>
          <p:cNvSpPr txBox="1"/>
          <p:nvPr/>
        </p:nvSpPr>
        <p:spPr>
          <a:xfrm>
            <a:off x="5650598" y="3008430"/>
            <a:ext cx="111854" cy="235456"/>
          </a:xfrm>
          <a:prstGeom prst="rect">
            <a:avLst/>
          </a:prstGeom>
          <a:noFill/>
          <a:ln w="12600">
            <a:noFill/>
          </a:ln>
        </p:spPr>
        <p:txBody>
          <a:bodyPr lIns="0" tIns="0" rIns="0" bIns="0">
            <a:noAutofit/>
          </a:bodyPr>
          <a:lstStyle/>
          <a:p>
            <a:pPr algn="ctr">
              <a:lnSpc>
                <a:spcPct val="100000"/>
              </a:lnSpc>
            </a:pPr>
            <a:fld id="{419763F6-EB56-4A93-A236-E17A5CEEE7C7}" type="slidenum">
              <a:rPr lang="ru-RU" sz="567">
                <a:solidFill>
                  <a:srgbClr val="5E5E5E"/>
                </a:solidFill>
                <a:latin typeface="Helvetica Neue Light"/>
                <a:ea typeface="Helvetica Neue Light"/>
              </a:rPr>
              <a:t>6</a:t>
            </a:fld>
            <a:endParaRPr lang="ru-RU" sz="567">
              <a:latin typeface="Times New Roman"/>
            </a:endParaRPr>
          </a:p>
        </p:txBody>
      </p:sp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8F3E4E28-6878-42EB-B127-51B005143942}"/>
              </a:ext>
            </a:extLst>
          </p:cNvPr>
          <p:cNvGrpSpPr/>
          <p:nvPr/>
        </p:nvGrpSpPr>
        <p:grpSpPr>
          <a:xfrm>
            <a:off x="138343" y="141509"/>
            <a:ext cx="5453120" cy="2984649"/>
            <a:chOff x="138343" y="141509"/>
            <a:chExt cx="5453120" cy="2984649"/>
          </a:xfrm>
        </p:grpSpPr>
        <p:pic>
          <p:nvPicPr>
            <p:cNvPr id="1026" name="Picture 2" descr="Церемония подписания Соглашений о сотрудничестве между Счетной палатой РФ и контрольно-счетными организациями ДНР, ЛНР и федеральной территории «Сириус»">
              <a:extLst>
                <a:ext uri="{FF2B5EF4-FFF2-40B4-BE49-F238E27FC236}">
                  <a16:creationId xmlns:a16="http://schemas.microsoft.com/office/drawing/2014/main" id="{A2AB6F9D-6F81-4B81-9912-3FAFD1DB657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59763" y="492213"/>
              <a:ext cx="2331700" cy="1371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Рисунок 10" descr="Церемония подписания Соглашений о сотрудничестве между Счетной палатой РФ и контрольно-счетными организациями ДНР, ЛНР и федеральной территории «Сириус»">
              <a:extLst>
                <a:ext uri="{FF2B5EF4-FFF2-40B4-BE49-F238E27FC236}">
                  <a16:creationId xmlns:a16="http://schemas.microsoft.com/office/drawing/2014/main" id="{775E1BC5-4C28-4ECB-966B-335A5AF33815}"/>
                </a:ext>
              </a:extLst>
            </p:cNvPr>
            <p:cNvPicPr/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25700" y="1714102"/>
              <a:ext cx="2399072" cy="141205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" name="Прямоугольник 2">
              <a:extLst>
                <a:ext uri="{FF2B5EF4-FFF2-40B4-BE49-F238E27FC236}">
                  <a16:creationId xmlns:a16="http://schemas.microsoft.com/office/drawing/2014/main" id="{BC3A647D-35C8-440B-972A-DA1659C9ED4F}"/>
                </a:ext>
              </a:extLst>
            </p:cNvPr>
            <p:cNvSpPr/>
            <p:nvPr/>
          </p:nvSpPr>
          <p:spPr>
            <a:xfrm>
              <a:off x="138343" y="784225"/>
              <a:ext cx="2331700" cy="127727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1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Историческим событием стало подписание 19.12.2023 </a:t>
              </a:r>
            </a:p>
            <a:p>
              <a:pPr algn="ctr"/>
              <a:r>
                <a:rPr lang="ru-RU" sz="11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Соглашения о сотрудничестве </a:t>
              </a:r>
            </a:p>
            <a:p>
              <a:pPr algn="ctr"/>
              <a:r>
                <a:rPr lang="ru-RU" sz="11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между Счетной палатой Российской Федерации</a:t>
              </a:r>
            </a:p>
            <a:p>
              <a:pPr algn="ctr"/>
              <a:r>
                <a:rPr lang="ru-RU" sz="11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и Счетной палатой</a:t>
              </a:r>
            </a:p>
            <a:p>
              <a:pPr algn="ctr"/>
              <a:r>
                <a:rPr lang="ru-RU" sz="11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Луганской Народной Республики</a:t>
              </a: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6D748BDD-FA99-6E93-E87F-353A9D5FD061}"/>
                </a:ext>
              </a:extLst>
            </p:cNvPr>
            <p:cNvSpPr txBox="1"/>
            <p:nvPr/>
          </p:nvSpPr>
          <p:spPr>
            <a:xfrm>
              <a:off x="139700" y="141509"/>
              <a:ext cx="5310571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ru-RU" sz="1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Взаимодействие с контрольно-счетными органами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582849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400105D9-453B-4315-86E5-ED2381502649}"/>
              </a:ext>
            </a:extLst>
          </p:cNvPr>
          <p:cNvGrpSpPr/>
          <p:nvPr/>
        </p:nvGrpSpPr>
        <p:grpSpPr>
          <a:xfrm>
            <a:off x="63500" y="85656"/>
            <a:ext cx="5334478" cy="3025139"/>
            <a:chOff x="63500" y="85656"/>
            <a:chExt cx="5334478" cy="3025139"/>
          </a:xfrm>
        </p:grpSpPr>
        <p:pic>
          <p:nvPicPr>
            <p:cNvPr id="4" name="Рисунок 3" descr="Счетная палата ЛНР и Контрольно-счетная палата Ростовской области подписали соглашение о взаимодействии">
              <a:extLst>
                <a:ext uri="{FF2B5EF4-FFF2-40B4-BE49-F238E27FC236}">
                  <a16:creationId xmlns:a16="http://schemas.microsoft.com/office/drawing/2014/main" id="{00684330-C072-4DB1-BFC2-698123DE05E0}"/>
                </a:ext>
              </a:extLst>
            </p:cNvPr>
            <p:cNvPicPr/>
            <p:nvPr/>
          </p:nvPicPr>
          <p:blipFill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-15000"/>
                      </a14:imgEffect>
                      <a14:imgEffect>
                        <a14:colorTemperature colorTemp="4700"/>
                      </a14:imgEffect>
                      <a14:imgEffect>
                        <a14:saturation sat="0"/>
                      </a14:imgEffect>
                      <a14:imgEffect>
                        <a14:brightnessContrast bright="4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7822" y="327025"/>
              <a:ext cx="3810478" cy="2716530"/>
            </a:xfrm>
            <a:prstGeom prst="rect">
              <a:avLst/>
            </a:prstGeom>
            <a:ln>
              <a:noFill/>
            </a:ln>
            <a:effectLst>
              <a:softEdge rad="317500"/>
            </a:effectLst>
          </p:spPr>
        </p:pic>
        <p:sp>
          <p:nvSpPr>
            <p:cNvPr id="2" name="Прямоугольник 1">
              <a:extLst>
                <a:ext uri="{FF2B5EF4-FFF2-40B4-BE49-F238E27FC236}">
                  <a16:creationId xmlns:a16="http://schemas.microsoft.com/office/drawing/2014/main" id="{9851B997-25A9-4253-BB95-B23B330127DF}"/>
                </a:ext>
              </a:extLst>
            </p:cNvPr>
            <p:cNvSpPr/>
            <p:nvPr/>
          </p:nvSpPr>
          <p:spPr>
            <a:xfrm>
              <a:off x="2145285" y="538822"/>
              <a:ext cx="3252693" cy="22929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100" b="1" dirty="0">
                  <a:solidFill>
                    <a:srgbClr val="000000"/>
                  </a:solidFill>
                  <a:highlight>
                    <a:srgbClr val="FCFCFC"/>
                  </a:highlight>
                  <a:latin typeface="times new roman" panose="02020603050405020304" pitchFamily="18" charset="0"/>
                </a:rPr>
                <a:t>14.02.2024 в Ростове-на-Дону</a:t>
              </a:r>
            </a:p>
            <a:p>
              <a:pPr algn="ctr"/>
              <a:r>
                <a:rPr lang="ru-RU" sz="1100" b="1" dirty="0">
                  <a:solidFill>
                    <a:srgbClr val="000000"/>
                  </a:solidFill>
                  <a:highlight>
                    <a:srgbClr val="FCFCFC"/>
                  </a:highlight>
                  <a:latin typeface="times new roman" panose="02020603050405020304" pitchFamily="18" charset="0"/>
                </a:rPr>
                <a:t>состоялось подписание Соглашения </a:t>
              </a:r>
            </a:p>
            <a:p>
              <a:pPr algn="ctr"/>
              <a:r>
                <a:rPr lang="ru-RU" sz="1100" b="1" dirty="0">
                  <a:solidFill>
                    <a:srgbClr val="000000"/>
                  </a:solidFill>
                  <a:highlight>
                    <a:srgbClr val="FCFCFC"/>
                  </a:highlight>
                  <a:latin typeface="times new roman" panose="02020603050405020304" pitchFamily="18" charset="0"/>
                </a:rPr>
                <a:t>о взаимодействии между</a:t>
              </a:r>
            </a:p>
            <a:p>
              <a:pPr algn="ctr"/>
              <a:r>
                <a:rPr lang="ru-RU" sz="1100" b="1" dirty="0">
                  <a:solidFill>
                    <a:srgbClr val="000000"/>
                  </a:solidFill>
                  <a:highlight>
                    <a:srgbClr val="FCFCFC"/>
                  </a:highlight>
                  <a:latin typeface="times new roman" panose="02020603050405020304" pitchFamily="18" charset="0"/>
                </a:rPr>
                <a:t>Контрольно-счетной палатой </a:t>
              </a:r>
            </a:p>
            <a:p>
              <a:pPr algn="ctr"/>
              <a:r>
                <a:rPr lang="ru-RU" sz="1100" b="1" dirty="0">
                  <a:solidFill>
                    <a:srgbClr val="000000"/>
                  </a:solidFill>
                  <a:highlight>
                    <a:srgbClr val="FCFCFC"/>
                  </a:highlight>
                  <a:latin typeface="times new roman" panose="02020603050405020304" pitchFamily="18" charset="0"/>
                </a:rPr>
                <a:t>Ростовской области и Счетной палатой</a:t>
              </a:r>
            </a:p>
            <a:p>
              <a:pPr algn="ctr"/>
              <a:r>
                <a:rPr lang="ru-RU" sz="1100" b="1" dirty="0">
                  <a:solidFill>
                    <a:srgbClr val="000000"/>
                  </a:solidFill>
                  <a:highlight>
                    <a:srgbClr val="FCFCFC"/>
                  </a:highlight>
                  <a:latin typeface="times new roman" panose="02020603050405020304" pitchFamily="18" charset="0"/>
                </a:rPr>
                <a:t> Луганской Народной Республики.</a:t>
              </a:r>
            </a:p>
            <a:p>
              <a:pPr algn="ctr"/>
              <a:r>
                <a:rPr lang="ru-RU" sz="1100" b="1" dirty="0">
                  <a:solidFill>
                    <a:srgbClr val="000000"/>
                  </a:solidFill>
                  <a:highlight>
                    <a:srgbClr val="FCFCFC"/>
                  </a:highlight>
                  <a:latin typeface="times new roman" panose="02020603050405020304" pitchFamily="18" charset="0"/>
                </a:rPr>
                <a:t>Соглашение предусматривает</a:t>
              </a:r>
            </a:p>
            <a:p>
              <a:pPr algn="ctr"/>
              <a:r>
                <a:rPr lang="ru-RU" sz="1100" b="1" dirty="0">
                  <a:solidFill>
                    <a:srgbClr val="000000"/>
                  </a:solidFill>
                  <a:highlight>
                    <a:srgbClr val="FCFCFC"/>
                  </a:highlight>
                  <a:latin typeface="times new roman" panose="02020603050405020304" pitchFamily="18" charset="0"/>
                </a:rPr>
                <a:t>обмен информацией, создание координационных, консультативных, совещательных и иных рабочих органов, проведение конференций, семинаров, консультаций и других совместных мероприятий.</a:t>
              </a:r>
              <a:endParaRPr lang="ru-RU" sz="1100" b="1" i="0" dirty="0">
                <a:solidFill>
                  <a:srgbClr val="000000"/>
                </a:solidFill>
                <a:effectLst/>
                <a:highlight>
                  <a:srgbClr val="FCFCFC"/>
                </a:highlight>
                <a:latin typeface="times new roman" panose="02020603050405020304" pitchFamily="18" charset="0"/>
              </a:endParaRPr>
            </a:p>
          </p:txBody>
        </p:sp>
        <p:pic>
          <p:nvPicPr>
            <p:cNvPr id="5" name="Рисунок 4">
              <a:extLst>
                <a:ext uri="{FF2B5EF4-FFF2-40B4-BE49-F238E27FC236}">
                  <a16:creationId xmlns:a16="http://schemas.microsoft.com/office/drawing/2014/main" id="{2DE93006-B3D0-46EC-AA59-DDFE6C20BD21}"/>
                </a:ext>
              </a:extLst>
            </p:cNvPr>
            <p:cNvPicPr/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4928" y="2003425"/>
              <a:ext cx="1752600" cy="110737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C54D862A-4AA1-D56C-F34D-D9E9EB298E56}"/>
                </a:ext>
              </a:extLst>
            </p:cNvPr>
            <p:cNvSpPr txBox="1"/>
            <p:nvPr/>
          </p:nvSpPr>
          <p:spPr>
            <a:xfrm>
              <a:off x="63500" y="85656"/>
              <a:ext cx="5310571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Взаимодействие с контрольно-счетными органами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927655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FA9851A-8C2C-4A63-915C-66497DB2F191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colorTemperature colorTemp="4700"/>
                    </a14:imgEffect>
                    <a14:imgEffect>
                      <a14:saturation sat="33000"/>
                    </a14:imgEffect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8863" y="187839"/>
            <a:ext cx="3810000" cy="2641543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3414827-4801-40C9-BA68-4142DBB719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500" y="1614818"/>
            <a:ext cx="2420525" cy="1359473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8B4532D5-D213-47E9-9658-AE0FA3B8385A}"/>
              </a:ext>
            </a:extLst>
          </p:cNvPr>
          <p:cNvSpPr/>
          <p:nvPr/>
        </p:nvSpPr>
        <p:spPr>
          <a:xfrm>
            <a:off x="2425700" y="327025"/>
            <a:ext cx="3340100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100" b="1" dirty="0">
              <a:highlight>
                <a:srgbClr val="FCFCFC"/>
              </a:highlight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100" b="1" dirty="0">
                <a:highlight>
                  <a:srgbClr val="FCFCFC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Руководствуясь принципами взаимного уважения, доверия, равноправия, партнерства</a:t>
            </a:r>
          </a:p>
          <a:p>
            <a:pPr algn="ctr"/>
            <a:r>
              <a:rPr lang="ru-RU" sz="1100" b="1" dirty="0">
                <a:highlight>
                  <a:srgbClr val="FCFCFC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сотрудничества с целью</a:t>
            </a:r>
          </a:p>
          <a:p>
            <a:pPr algn="ctr"/>
            <a:r>
              <a:rPr lang="ru-RU" sz="1100" b="1" dirty="0">
                <a:highlight>
                  <a:srgbClr val="FCFCFC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совершенствования и повышения эффективности внешнего государственного финансового контроля</a:t>
            </a:r>
          </a:p>
          <a:p>
            <a:pPr algn="ctr"/>
            <a:r>
              <a:rPr lang="ru-RU" sz="1100" b="1" dirty="0">
                <a:highlight>
                  <a:srgbClr val="FCFCFC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24.04.2024 </a:t>
            </a:r>
          </a:p>
          <a:p>
            <a:pPr algn="ctr"/>
            <a:r>
              <a:rPr lang="ru-RU" sz="1100" b="1" dirty="0">
                <a:highlight>
                  <a:srgbClr val="FCFCFC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Контрольно-счетная палата </a:t>
            </a:r>
          </a:p>
          <a:p>
            <a:pPr algn="ctr"/>
            <a:r>
              <a:rPr lang="ru-RU" sz="1100" b="1" dirty="0">
                <a:highlight>
                  <a:srgbClr val="FCFCFC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Волгоградской области</a:t>
            </a:r>
          </a:p>
          <a:p>
            <a:pPr algn="ctr"/>
            <a:r>
              <a:rPr lang="ru-RU" sz="1100" b="1" dirty="0">
                <a:highlight>
                  <a:srgbClr val="FCFCFC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Счетная палата</a:t>
            </a:r>
          </a:p>
          <a:p>
            <a:pPr algn="ctr"/>
            <a:r>
              <a:rPr lang="ru-RU" sz="1100" b="1" dirty="0">
                <a:highlight>
                  <a:srgbClr val="FCFCFC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Луганской Народной Республики </a:t>
            </a:r>
          </a:p>
          <a:p>
            <a:pPr algn="ctr"/>
            <a:r>
              <a:rPr lang="ru-RU" sz="1100" b="1" dirty="0">
                <a:highlight>
                  <a:srgbClr val="FCFCFC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заключили Соглашение о взаимодействии</a:t>
            </a:r>
          </a:p>
          <a:p>
            <a:pPr algn="ctr"/>
            <a:endParaRPr lang="ru-RU" sz="1100" b="1" dirty="0">
              <a:effectLst/>
              <a:highlight>
                <a:srgbClr val="FCFCFC"/>
              </a:highlight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9D0F1A5-15BE-5D99-394C-DBACD91ED8A1}"/>
              </a:ext>
            </a:extLst>
          </p:cNvPr>
          <p:cNvSpPr txBox="1"/>
          <p:nvPr/>
        </p:nvSpPr>
        <p:spPr>
          <a:xfrm>
            <a:off x="130724" y="43515"/>
            <a:ext cx="531057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Взаимодействие с контрольно-счетными органами</a:t>
            </a:r>
          </a:p>
        </p:txBody>
      </p:sp>
    </p:spTree>
    <p:extLst>
      <p:ext uri="{BB962C8B-B14F-4D97-AF65-F5344CB8AC3E}">
        <p14:creationId xmlns:p14="http://schemas.microsoft.com/office/powerpoint/2010/main" val="342223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TextShape 7"/>
          <p:cNvSpPr txBox="1"/>
          <p:nvPr/>
        </p:nvSpPr>
        <p:spPr>
          <a:xfrm>
            <a:off x="5650598" y="3008430"/>
            <a:ext cx="111854" cy="235456"/>
          </a:xfrm>
          <a:prstGeom prst="rect">
            <a:avLst/>
          </a:prstGeom>
          <a:noFill/>
          <a:ln w="12600">
            <a:noFill/>
          </a:ln>
        </p:spPr>
        <p:txBody>
          <a:bodyPr lIns="0" tIns="0" rIns="0" bIns="0">
            <a:noAutofit/>
          </a:bodyPr>
          <a:lstStyle/>
          <a:p>
            <a:pPr algn="ctr">
              <a:lnSpc>
                <a:spcPct val="100000"/>
              </a:lnSpc>
            </a:pPr>
            <a:fld id="{419763F6-EB56-4A93-A236-E17A5CEEE7C7}" type="slidenum">
              <a:rPr lang="ru-RU" sz="567">
                <a:solidFill>
                  <a:srgbClr val="5E5E5E"/>
                </a:solidFill>
                <a:latin typeface="Helvetica Neue Light"/>
                <a:ea typeface="Helvetica Neue Light"/>
              </a:rPr>
              <a:t>9</a:t>
            </a:fld>
            <a:endParaRPr lang="ru-RU" sz="567">
              <a:latin typeface="Times New Roman"/>
            </a:endParaRPr>
          </a:p>
        </p:txBody>
      </p: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683A3877-0CB8-4FED-BD9E-0CE9731B2E5E}"/>
              </a:ext>
            </a:extLst>
          </p:cNvPr>
          <p:cNvGrpSpPr/>
          <p:nvPr/>
        </p:nvGrpSpPr>
        <p:grpSpPr>
          <a:xfrm>
            <a:off x="215900" y="68292"/>
            <a:ext cx="5338333" cy="3037771"/>
            <a:chOff x="139700" y="14053"/>
            <a:chExt cx="5414533" cy="3092010"/>
          </a:xfrm>
        </p:grpSpPr>
        <p:grpSp>
          <p:nvGrpSpPr>
            <p:cNvPr id="5" name="Группа 4">
              <a:extLst>
                <a:ext uri="{FF2B5EF4-FFF2-40B4-BE49-F238E27FC236}">
                  <a16:creationId xmlns:a16="http://schemas.microsoft.com/office/drawing/2014/main" id="{C8102C14-3DAF-4B3C-A82C-D79DD6250FB5}"/>
                </a:ext>
              </a:extLst>
            </p:cNvPr>
            <p:cNvGrpSpPr/>
            <p:nvPr/>
          </p:nvGrpSpPr>
          <p:grpSpPr>
            <a:xfrm>
              <a:off x="161513" y="611206"/>
              <a:ext cx="5392720" cy="2494857"/>
              <a:chOff x="158287" y="-664874"/>
              <a:chExt cx="4886140" cy="3473472"/>
            </a:xfrm>
          </p:grpSpPr>
          <p:pic>
            <p:nvPicPr>
              <p:cNvPr id="6" name="Рисунок 5">
                <a:extLst>
                  <a:ext uri="{FF2B5EF4-FFF2-40B4-BE49-F238E27FC236}">
                    <a16:creationId xmlns:a16="http://schemas.microsoft.com/office/drawing/2014/main" id="{D7802588-5D0D-49F9-A872-EF5F8AE2A95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58287" y="-664874"/>
                <a:ext cx="1126324" cy="2241139"/>
              </a:xfrm>
              <a:prstGeom prst="rect">
                <a:avLst/>
              </a:prstGeom>
              <a:noFill/>
              <a:ln w="190500" cap="sq">
                <a:noFill/>
                <a:miter lim="800000"/>
              </a:ln>
              <a:effectLst>
                <a:outerShdw blurRad="65000" dist="50800" dir="12900000" kx="195000" ky="145000" algn="tl" rotWithShape="0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21299999" rev="0"/>
                </a:camera>
                <a:lightRig rig="threePt" dir="t"/>
              </a:scene3d>
              <a:sp3d contourW="12700">
                <a:bevelT w="25400" h="19050"/>
                <a:contourClr>
                  <a:srgbClr val="969696"/>
                </a:contourClr>
              </a:sp3d>
            </p:spPr>
          </p:pic>
          <p:pic>
            <p:nvPicPr>
              <p:cNvPr id="7" name="Рисунок 6">
                <a:extLst>
                  <a:ext uri="{FF2B5EF4-FFF2-40B4-BE49-F238E27FC236}">
                    <a16:creationId xmlns:a16="http://schemas.microsoft.com/office/drawing/2014/main" id="{378EF932-AE3B-4D29-8254-13EC79405F8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902646" y="78581"/>
                <a:ext cx="1229186" cy="2360598"/>
              </a:xfrm>
              <a:prstGeom prst="rect">
                <a:avLst/>
              </a:prstGeom>
              <a:noFill/>
              <a:ln w="190500" cap="sq">
                <a:noFill/>
                <a:miter lim="800000"/>
              </a:ln>
              <a:effectLst>
                <a:outerShdw blurRad="65000" dist="50800" dir="12900000" kx="195000" ky="145000" algn="tl" rotWithShape="0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21299999" rev="0"/>
                </a:camera>
                <a:lightRig rig="threePt" dir="t"/>
              </a:scene3d>
              <a:sp3d contourW="12700">
                <a:bevelT w="25400" h="19050"/>
                <a:contourClr>
                  <a:srgbClr val="969696"/>
                </a:contourClr>
              </a:sp3d>
            </p:spPr>
          </p:pic>
          <p:pic>
            <p:nvPicPr>
              <p:cNvPr id="8" name="Рисунок 7">
                <a:extLst>
                  <a:ext uri="{FF2B5EF4-FFF2-40B4-BE49-F238E27FC236}">
                    <a16:creationId xmlns:a16="http://schemas.microsoft.com/office/drawing/2014/main" id="{DAF19A43-A4A8-4D4B-A697-7BD00E9AE37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804567" y="543157"/>
                <a:ext cx="1229186" cy="2265441"/>
              </a:xfrm>
              <a:prstGeom prst="rect">
                <a:avLst/>
              </a:prstGeom>
              <a:noFill/>
              <a:ln w="190500" cap="sq">
                <a:noFill/>
                <a:miter lim="800000"/>
              </a:ln>
              <a:effectLst>
                <a:outerShdw blurRad="65000" dist="50800" dir="12900000" kx="195000" ky="145000" algn="tl" rotWithShape="0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21299999" rev="0"/>
                </a:camera>
                <a:lightRig rig="threePt" dir="t"/>
              </a:scene3d>
              <a:sp3d contourW="12700">
                <a:bevelT w="25400" h="19050"/>
                <a:contourClr>
                  <a:srgbClr val="969696"/>
                </a:contourClr>
              </a:sp3d>
            </p:spPr>
          </p:pic>
          <p:pic>
            <p:nvPicPr>
              <p:cNvPr id="9" name="Рисунок 8">
                <a:extLst>
                  <a:ext uri="{FF2B5EF4-FFF2-40B4-BE49-F238E27FC236}">
                    <a16:creationId xmlns:a16="http://schemas.microsoft.com/office/drawing/2014/main" id="{C8C93ECC-95AE-4CEB-977C-6DF70DC6ABF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738118" y="160584"/>
                <a:ext cx="1282992" cy="2424212"/>
              </a:xfrm>
              <a:prstGeom prst="rect">
                <a:avLst/>
              </a:prstGeom>
              <a:noFill/>
              <a:ln w="190500" cap="sq">
                <a:noFill/>
                <a:miter lim="800000"/>
              </a:ln>
              <a:effectLst>
                <a:outerShdw blurRad="65000" dist="50800" dir="12900000" kx="195000" ky="145000" algn="tl" rotWithShape="0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21299999" rev="0"/>
                </a:camera>
                <a:lightRig rig="threePt" dir="t"/>
              </a:scene3d>
              <a:sp3d contourW="12700">
                <a:bevelT w="25400" h="19050"/>
                <a:contourClr>
                  <a:srgbClr val="969696"/>
                </a:contourClr>
              </a:sp3d>
            </p:spPr>
          </p:pic>
          <p:pic>
            <p:nvPicPr>
              <p:cNvPr id="10" name="Рисунок 9">
                <a:extLst>
                  <a:ext uri="{FF2B5EF4-FFF2-40B4-BE49-F238E27FC236}">
                    <a16:creationId xmlns:a16="http://schemas.microsoft.com/office/drawing/2014/main" id="{86BADDDA-062C-41DF-89BE-6F8AAB234C7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3761436" y="-75577"/>
                <a:ext cx="1282991" cy="2424341"/>
              </a:xfrm>
              <a:prstGeom prst="rect">
                <a:avLst/>
              </a:prstGeom>
              <a:noFill/>
              <a:ln w="190500" cap="sq">
                <a:noFill/>
                <a:miter lim="800000"/>
              </a:ln>
              <a:effectLst>
                <a:outerShdw blurRad="65000" dist="50800" dir="12900000" kx="195000" ky="145000" algn="tl" rotWithShape="0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21299999" rev="0"/>
                </a:camera>
                <a:lightRig rig="threePt" dir="t"/>
              </a:scene3d>
              <a:sp3d contourW="12700">
                <a:bevelT w="25400" h="19050"/>
                <a:contourClr>
                  <a:srgbClr val="969696"/>
                </a:contourClr>
              </a:sp3d>
            </p:spPr>
          </p:pic>
        </p:grpSp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id="{3EE4E527-F98B-4EFB-ADD9-1836F4C3F01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39700" y="86184"/>
              <a:ext cx="427209" cy="360987"/>
            </a:xfrm>
            <a:prstGeom prst="rect">
              <a:avLst/>
            </a:prstGeom>
          </p:spPr>
        </p:pic>
        <p:sp>
          <p:nvSpPr>
            <p:cNvPr id="3" name="Прямоугольник 2">
              <a:extLst>
                <a:ext uri="{FF2B5EF4-FFF2-40B4-BE49-F238E27FC236}">
                  <a16:creationId xmlns:a16="http://schemas.microsoft.com/office/drawing/2014/main" id="{D1250D32-9E3C-4F81-BDF4-9EEA8E417D51}"/>
                </a:ext>
              </a:extLst>
            </p:cNvPr>
            <p:cNvSpPr/>
            <p:nvPr/>
          </p:nvSpPr>
          <p:spPr>
            <a:xfrm>
              <a:off x="566909" y="14053"/>
              <a:ext cx="4751066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2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11.04.2024 Постановлениями Народного Совета </a:t>
              </a:r>
            </a:p>
            <a:p>
              <a:pPr algn="ctr"/>
              <a:r>
                <a:rPr lang="ru-RU" sz="12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Луганской Народной Республики назначены</a:t>
              </a:r>
            </a:p>
            <a:p>
              <a:pPr algn="ctr"/>
              <a:r>
                <a:rPr lang="ru-RU" sz="12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заместитель Председателя и 4 аудитора Счетной палаты Луганской Народной Республики</a:t>
              </a:r>
              <a:br>
                <a:rPr lang="ru-RU" sz="1200" b="1" dirty="0"/>
              </a:br>
              <a:endParaRPr lang="ru-RU" sz="12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201871752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orbel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TM02900688[[fn=Аспект]]</Template>
  <TotalTime>7197</TotalTime>
  <Words>910</Words>
  <Application>Microsoft Office PowerPoint</Application>
  <PresentationFormat>Произвольный</PresentationFormat>
  <Paragraphs>138</Paragraphs>
  <Slides>19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8" baseType="lpstr">
      <vt:lpstr>Arial</vt:lpstr>
      <vt:lpstr>Calibri</vt:lpstr>
      <vt:lpstr>Cambria</vt:lpstr>
      <vt:lpstr>Corbel</vt:lpstr>
      <vt:lpstr>Helvetica Neue Light</vt:lpstr>
      <vt:lpstr>Times New Roman</vt:lpstr>
      <vt:lpstr>Times New Roman</vt:lpstr>
      <vt:lpstr>Wingdings 3</vt:lpstr>
      <vt:lpstr>Аспект</vt:lpstr>
      <vt:lpstr>Презентация PowerPoint</vt:lpstr>
      <vt:lpstr>В целях реализации  Федерального закона от 07.02.2011 № 6-ФЗ «Об общих принципах организации и деятельности контрольно-счетных органов субъектов Российской Федерации и муниципальных образований» принят Закон  Луганской Народной Республики «О Счетной палате Луганской Народной Республики» от 14.03.2023 № 429-III</vt:lpstr>
      <vt:lpstr>Презентация PowerPoint</vt:lpstr>
      <vt:lpstr>Постановлением Народного Совета  Луганской Народной Республики от 02.11.2023 № 100-НС на должность  Председателя  Счетной палаты  Луганской Народной Республики назначен  Муратов Павел Михайлович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Объекты контроля, охваченные внешними проверками </vt:lpstr>
      <vt:lpstr>Презентация PowerPoint</vt:lpstr>
      <vt:lpstr>Презентация PowerPoint</vt:lpstr>
      <vt:lpstr>Презентация PowerPoint</vt:lpstr>
      <vt:lpstr>Презентация PowerPoint</vt:lpstr>
      <vt:lpstr> В июне 2024 года сотрудники Счетной палаты  Луганской Народной Республики  прошли стажировку  в Контрольно-счетной палате  Ростовской области по направлениям контроля в разных сферах.  Взаимодействие с коллегами позволит улучшить качество и повысить результативность работы. 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евоывлд</dc:title>
  <dc:creator>Елизавета Арбатова</dc:creator>
  <cp:lastModifiedBy>Долинина Виктория Владимировна</cp:lastModifiedBy>
  <cp:revision>326</cp:revision>
  <cp:lastPrinted>2024-06-14T06:03:40Z</cp:lastPrinted>
  <dcterms:created xsi:type="dcterms:W3CDTF">2019-07-31T16:47:50Z</dcterms:created>
  <dcterms:modified xsi:type="dcterms:W3CDTF">2024-06-17T09:59:03Z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2019-03-19T00:00:00Z</vt:filetime>
  </property>
  <property fmtid="{D5CDD505-2E9C-101B-9397-08002B2CF9AE}" pid="3" name="Creator">
    <vt:lpwstr>Adobe Illustrator CC 22.1 (Windows)</vt:lpwstr>
  </property>
  <property fmtid="{D5CDD505-2E9C-101B-9397-08002B2CF9AE}" pid="4" name="LastSaved">
    <vt:filetime>2019-07-31T00:00:00Z</vt:filetime>
  </property>
</Properties>
</file>